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  <p:sldMasterId id="2147483661" r:id="rId6"/>
  </p:sldMasterIdLst>
  <p:notesMasterIdLst>
    <p:notesMasterId r:id="rId36"/>
  </p:notesMasterIdLst>
  <p:handoutMasterIdLst>
    <p:handoutMasterId r:id="rId37"/>
  </p:handoutMasterIdLst>
  <p:sldIdLst>
    <p:sldId id="256" r:id="rId7"/>
    <p:sldId id="324" r:id="rId8"/>
    <p:sldId id="322" r:id="rId9"/>
    <p:sldId id="326" r:id="rId10"/>
    <p:sldId id="299" r:id="rId11"/>
    <p:sldId id="302" r:id="rId12"/>
    <p:sldId id="303" r:id="rId13"/>
    <p:sldId id="304" r:id="rId14"/>
    <p:sldId id="329" r:id="rId15"/>
    <p:sldId id="332" r:id="rId16"/>
    <p:sldId id="385" r:id="rId17"/>
    <p:sldId id="307" r:id="rId18"/>
    <p:sldId id="382" r:id="rId19"/>
    <p:sldId id="386" r:id="rId20"/>
    <p:sldId id="310" r:id="rId21"/>
    <p:sldId id="379" r:id="rId22"/>
    <p:sldId id="381" r:id="rId23"/>
    <p:sldId id="370" r:id="rId24"/>
    <p:sldId id="361" r:id="rId25"/>
    <p:sldId id="346" r:id="rId26"/>
    <p:sldId id="362" r:id="rId27"/>
    <p:sldId id="314" r:id="rId28"/>
    <p:sldId id="339" r:id="rId29"/>
    <p:sldId id="363" r:id="rId30"/>
    <p:sldId id="341" r:id="rId31"/>
    <p:sldId id="343" r:id="rId32"/>
    <p:sldId id="364" r:id="rId33"/>
    <p:sldId id="313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47045C"/>
    <a:srgbClr val="800080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920" autoAdjust="0"/>
    <p:restoredTop sz="99597" autoAdjust="0"/>
  </p:normalViewPr>
  <p:slideViewPr>
    <p:cSldViewPr snapToGrid="0" showGuides="1">
      <p:cViewPr varScale="1">
        <p:scale>
          <a:sx n="92" d="100"/>
          <a:sy n="92" d="100"/>
        </p:scale>
        <p:origin x="-64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pPr/>
              <a:t>28/8/2019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pPr/>
              <a:t>28/8/2019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6150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6150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6150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6150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615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6150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28/8/2019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Think Big Logo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215451" y="10759"/>
            <a:ext cx="1768277" cy="10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975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28/8/2019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6976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28/8/2019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6963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28/8/2019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1207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28/8/2019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4592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28/8/2019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8687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9" name="Picture 18" descr="Think Big Logo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215451" y="10759"/>
            <a:ext cx="1768277" cy="10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394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28/8/2019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0267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28/8/2019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2779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28/8/2019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7101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28/8/2019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5811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28/8/2019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241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Think Big Logo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10215451" y="10759"/>
            <a:ext cx="1768277" cy="10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74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F38CA-2B83-4C70-BDFA-7B1BFCCBA6BB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EA46-9268-4B15-AA76-C6FA2390D2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3CFA6-6C7B-411E-A674-B4B0C19D60FD}" type="datetimeFigureOut">
              <a:rPr lang="en-US" smtClean="0"/>
              <a:pPr/>
              <a:t>28/8/2019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96659" y="21373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www.THINKBIG.PW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32B2A-AF65-452B-88F8-E65F71D28E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k Big Logo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10069611" y="193636"/>
            <a:ext cx="1914117" cy="11295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jpeg"/><Relationship Id="rId21" Type="http://schemas.openxmlformats.org/officeDocument/2006/relationships/image" Target="../media/image22.jpeg"/><Relationship Id="rId34" Type="http://schemas.openxmlformats.org/officeDocument/2006/relationships/image" Target="../media/image35.jpeg"/><Relationship Id="rId42" Type="http://schemas.openxmlformats.org/officeDocument/2006/relationships/image" Target="../media/image43.jpe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55" Type="http://schemas.openxmlformats.org/officeDocument/2006/relationships/image" Target="../media/image56.jpeg"/><Relationship Id="rId63" Type="http://schemas.openxmlformats.org/officeDocument/2006/relationships/image" Target="../media/image64.jpeg"/><Relationship Id="rId68" Type="http://schemas.openxmlformats.org/officeDocument/2006/relationships/image" Target="../media/image69.jpeg"/><Relationship Id="rId76" Type="http://schemas.openxmlformats.org/officeDocument/2006/relationships/image" Target="../media/image77.jpeg"/><Relationship Id="rId84" Type="http://schemas.openxmlformats.org/officeDocument/2006/relationships/image" Target="../media/image85.png"/><Relationship Id="rId89" Type="http://schemas.openxmlformats.org/officeDocument/2006/relationships/image" Target="../media/image90.png"/><Relationship Id="rId7" Type="http://schemas.openxmlformats.org/officeDocument/2006/relationships/image" Target="../media/image8.png"/><Relationship Id="rId71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32" Type="http://schemas.openxmlformats.org/officeDocument/2006/relationships/image" Target="../media/image33.jpeg"/><Relationship Id="rId37" Type="http://schemas.openxmlformats.org/officeDocument/2006/relationships/image" Target="../media/image38.jpeg"/><Relationship Id="rId40" Type="http://schemas.openxmlformats.org/officeDocument/2006/relationships/image" Target="../media/image41.png"/><Relationship Id="rId45" Type="http://schemas.openxmlformats.org/officeDocument/2006/relationships/image" Target="../media/image46.jpe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66" Type="http://schemas.openxmlformats.org/officeDocument/2006/relationships/image" Target="../media/image67.jpeg"/><Relationship Id="rId74" Type="http://schemas.openxmlformats.org/officeDocument/2006/relationships/image" Target="../media/image75.png"/><Relationship Id="rId79" Type="http://schemas.openxmlformats.org/officeDocument/2006/relationships/image" Target="../media/image80.png"/><Relationship Id="rId87" Type="http://schemas.openxmlformats.org/officeDocument/2006/relationships/image" Target="../media/image88.jpeg"/><Relationship Id="rId5" Type="http://schemas.openxmlformats.org/officeDocument/2006/relationships/image" Target="../media/image6.png"/><Relationship Id="rId61" Type="http://schemas.openxmlformats.org/officeDocument/2006/relationships/image" Target="../media/image62.png"/><Relationship Id="rId82" Type="http://schemas.openxmlformats.org/officeDocument/2006/relationships/image" Target="../media/image83.jpeg"/><Relationship Id="rId90" Type="http://schemas.openxmlformats.org/officeDocument/2006/relationships/image" Target="../media/image91.jpeg"/><Relationship Id="rId19" Type="http://schemas.openxmlformats.org/officeDocument/2006/relationships/image" Target="../media/image20.jpe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jpeg"/><Relationship Id="rId35" Type="http://schemas.openxmlformats.org/officeDocument/2006/relationships/image" Target="../media/image36.jpeg"/><Relationship Id="rId43" Type="http://schemas.openxmlformats.org/officeDocument/2006/relationships/image" Target="../media/image44.jpeg"/><Relationship Id="rId48" Type="http://schemas.openxmlformats.org/officeDocument/2006/relationships/image" Target="../media/image49.jpeg"/><Relationship Id="rId56" Type="http://schemas.openxmlformats.org/officeDocument/2006/relationships/image" Target="../media/image57.png"/><Relationship Id="rId64" Type="http://schemas.openxmlformats.org/officeDocument/2006/relationships/image" Target="../media/image65.jpeg"/><Relationship Id="rId69" Type="http://schemas.openxmlformats.org/officeDocument/2006/relationships/image" Target="../media/image70.jpeg"/><Relationship Id="rId77" Type="http://schemas.openxmlformats.org/officeDocument/2006/relationships/image" Target="../media/image78.gif"/><Relationship Id="rId8" Type="http://schemas.openxmlformats.org/officeDocument/2006/relationships/image" Target="../media/image9.jpeg"/><Relationship Id="rId51" Type="http://schemas.openxmlformats.org/officeDocument/2006/relationships/image" Target="../media/image52.jpeg"/><Relationship Id="rId72" Type="http://schemas.openxmlformats.org/officeDocument/2006/relationships/image" Target="../media/image73.jpeg"/><Relationship Id="rId80" Type="http://schemas.openxmlformats.org/officeDocument/2006/relationships/image" Target="../media/image81.png"/><Relationship Id="rId85" Type="http://schemas.openxmlformats.org/officeDocument/2006/relationships/image" Target="../media/image86.png"/><Relationship Id="rId3" Type="http://schemas.openxmlformats.org/officeDocument/2006/relationships/image" Target="../media/image5.gif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33" Type="http://schemas.openxmlformats.org/officeDocument/2006/relationships/image" Target="../media/image34.gif"/><Relationship Id="rId38" Type="http://schemas.openxmlformats.org/officeDocument/2006/relationships/image" Target="../media/image39.jpeg"/><Relationship Id="rId46" Type="http://schemas.openxmlformats.org/officeDocument/2006/relationships/image" Target="../media/image47.png"/><Relationship Id="rId59" Type="http://schemas.openxmlformats.org/officeDocument/2006/relationships/image" Target="../media/image60.png"/><Relationship Id="rId67" Type="http://schemas.openxmlformats.org/officeDocument/2006/relationships/image" Target="../media/image68.jpeg"/><Relationship Id="rId20" Type="http://schemas.openxmlformats.org/officeDocument/2006/relationships/image" Target="../media/image21.png"/><Relationship Id="rId41" Type="http://schemas.openxmlformats.org/officeDocument/2006/relationships/image" Target="../media/image42.jpeg"/><Relationship Id="rId54" Type="http://schemas.openxmlformats.org/officeDocument/2006/relationships/image" Target="../media/image55.png"/><Relationship Id="rId62" Type="http://schemas.openxmlformats.org/officeDocument/2006/relationships/image" Target="../media/image63.jpeg"/><Relationship Id="rId70" Type="http://schemas.openxmlformats.org/officeDocument/2006/relationships/image" Target="../media/image71.jpeg"/><Relationship Id="rId75" Type="http://schemas.openxmlformats.org/officeDocument/2006/relationships/image" Target="../media/image76.jpeg"/><Relationship Id="rId83" Type="http://schemas.openxmlformats.org/officeDocument/2006/relationships/image" Target="../media/image84.jpeg"/><Relationship Id="rId88" Type="http://schemas.openxmlformats.org/officeDocument/2006/relationships/image" Target="../media/image89.jpeg"/><Relationship Id="rId91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jpeg"/><Relationship Id="rId57" Type="http://schemas.openxmlformats.org/officeDocument/2006/relationships/image" Target="../media/image58.png"/><Relationship Id="rId10" Type="http://schemas.openxmlformats.org/officeDocument/2006/relationships/image" Target="../media/image11.jpeg"/><Relationship Id="rId31" Type="http://schemas.openxmlformats.org/officeDocument/2006/relationships/image" Target="../media/image32.jpeg"/><Relationship Id="rId44" Type="http://schemas.openxmlformats.org/officeDocument/2006/relationships/image" Target="../media/image45.png"/><Relationship Id="rId52" Type="http://schemas.openxmlformats.org/officeDocument/2006/relationships/image" Target="../media/image53.jpeg"/><Relationship Id="rId60" Type="http://schemas.openxmlformats.org/officeDocument/2006/relationships/image" Target="../media/image61.jpeg"/><Relationship Id="rId65" Type="http://schemas.openxmlformats.org/officeDocument/2006/relationships/image" Target="../media/image66.jpeg"/><Relationship Id="rId73" Type="http://schemas.openxmlformats.org/officeDocument/2006/relationships/image" Target="../media/image74.jpeg"/><Relationship Id="rId78" Type="http://schemas.openxmlformats.org/officeDocument/2006/relationships/image" Target="../media/image79.jpeg"/><Relationship Id="rId81" Type="http://schemas.openxmlformats.org/officeDocument/2006/relationships/image" Target="../media/image82.jpeg"/><Relationship Id="rId86" Type="http://schemas.openxmlformats.org/officeDocument/2006/relationships/image" Target="../media/image87.jpeg"/><Relationship Id="rId4" Type="http://schemas.openxmlformats.org/officeDocument/2006/relationships/hyperlink" Target="http://www.thinkbig.pw/" TargetMode="Externa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Tel:08322472141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hinkbig.pw/" TargetMode="External"/><Relationship Id="rId4" Type="http://schemas.openxmlformats.org/officeDocument/2006/relationships/hyperlink" Target="http://www.thinkbiggo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hyperlink" Target="http://www.thinkbig.pw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311728" y="2760180"/>
            <a:ext cx="9933214" cy="2219691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chemeClr val="accent1"/>
                </a:solidFill>
                <a:latin typeface="Calibri" pitchFamily="34" charset="0"/>
              </a:rPr>
              <a:t>THINK BIG ADVERTISING</a:t>
            </a:r>
            <a:r>
              <a:rPr lang="en-US" sz="4800" b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48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4800" b="1" dirty="0" smtClean="0">
                <a:solidFill>
                  <a:srgbClr val="000000"/>
                </a:solidFill>
                <a:latin typeface="Calibri" pitchFamily="34" charset="0"/>
              </a:rPr>
              <a:t>(GOA PLAN )</a:t>
            </a:r>
            <a:endParaRPr lang="en-US" sz="48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147910" y="0"/>
            <a:ext cx="8109856" cy="1096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Futura Lt BT"/>
              </a:rPr>
              <a:t>Baga</a:t>
            </a:r>
            <a:r>
              <a:rPr lang="en-US" sz="2400" b="1" dirty="0" smtClean="0">
                <a:solidFill>
                  <a:schemeClr val="bg1"/>
                </a:solidFill>
                <a:latin typeface="Futura Lt BT"/>
              </a:rPr>
              <a:t> entrance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Futura Lt BT"/>
              </a:rPr>
              <a:t>(</a:t>
            </a:r>
            <a:r>
              <a:rPr lang="en-US" sz="2400" b="1" dirty="0" err="1" smtClean="0">
                <a:solidFill>
                  <a:schemeClr val="bg1"/>
                </a:solidFill>
                <a:latin typeface="Futura Lt BT"/>
              </a:rPr>
              <a:t>ftf</a:t>
            </a:r>
            <a:r>
              <a:rPr lang="en-US" sz="2400" b="1" dirty="0" smtClean="0">
                <a:solidFill>
                  <a:schemeClr val="bg1"/>
                </a:solidFill>
                <a:latin typeface="Futura Lt B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Futura Lt BT"/>
              </a:rPr>
              <a:t>Calangute</a:t>
            </a:r>
            <a:r>
              <a:rPr lang="en-US" sz="2400" b="1" dirty="0" smtClean="0">
                <a:solidFill>
                  <a:schemeClr val="bg1"/>
                </a:solidFill>
                <a:latin typeface="Futura Lt BT"/>
              </a:rPr>
              <a:t> to </a:t>
            </a:r>
            <a:r>
              <a:rPr lang="en-US" sz="2400" b="1" dirty="0" err="1" smtClean="0">
                <a:solidFill>
                  <a:schemeClr val="bg1"/>
                </a:solidFill>
                <a:latin typeface="Futura Lt BT"/>
              </a:rPr>
              <a:t>Anjuna</a:t>
            </a:r>
            <a:r>
              <a:rPr lang="en-US" sz="2400" b="1" dirty="0" smtClean="0">
                <a:solidFill>
                  <a:schemeClr val="bg1"/>
                </a:solidFill>
                <a:latin typeface="Futura Lt BT"/>
              </a:rPr>
              <a:t>) (50x20)</a:t>
            </a:r>
            <a:endParaRPr lang="en-US" sz="2400" b="1" dirty="0">
              <a:solidFill>
                <a:schemeClr val="bg1"/>
              </a:solidFill>
              <a:latin typeface="Futura Lt BT"/>
            </a:endParaRPr>
          </a:p>
        </p:txBody>
      </p:sp>
      <p:sp>
        <p:nvSpPr>
          <p:cNvPr id="6" name="Content Placeholder 13"/>
          <p:cNvSpPr txBox="1">
            <a:spLocks/>
          </p:cNvSpPr>
          <p:nvPr/>
        </p:nvSpPr>
        <p:spPr>
          <a:xfrm>
            <a:off x="9701048" y="1097279"/>
            <a:ext cx="2490952" cy="524500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/>
            <a:r>
              <a:rPr lang="en-US" sz="1600" b="1" u="sng" dirty="0" smtClean="0">
                <a:solidFill>
                  <a:schemeClr val="tx1"/>
                </a:solidFill>
                <a:latin typeface="Futura Lt BT"/>
              </a:rPr>
              <a:t>Billboard Rationale </a:t>
            </a:r>
            <a:r>
              <a:rPr lang="en-US" sz="1600" u="sng" dirty="0" smtClean="0">
                <a:solidFill>
                  <a:schemeClr val="tx1"/>
                </a:solidFill>
                <a:latin typeface="Futura Lt BT"/>
              </a:rPr>
              <a:t> </a:t>
            </a:r>
          </a:p>
          <a:p>
            <a:pPr algn="ctr"/>
            <a:endParaRPr lang="en-US" sz="1600" u="sng" dirty="0" smtClean="0">
              <a:solidFill>
                <a:schemeClr val="bg1"/>
              </a:solidFill>
              <a:latin typeface="Futura Lt BT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Futura Lt BT" pitchFamily="34" charset="0"/>
              </a:rPr>
              <a:t>High Traffic North Goa Tourist Area, visible to traffic &amp; pedestrians entering into </a:t>
            </a:r>
            <a:r>
              <a:rPr lang="en-US" sz="1600" dirty="0" err="1" smtClean="0">
                <a:solidFill>
                  <a:schemeClr val="bg1"/>
                </a:solidFill>
                <a:latin typeface="Futura Lt BT" pitchFamily="34" charset="0"/>
              </a:rPr>
              <a:t>baga</a:t>
            </a:r>
            <a:r>
              <a:rPr lang="en-US" sz="1600" dirty="0" smtClean="0">
                <a:solidFill>
                  <a:schemeClr val="bg1"/>
                </a:solidFill>
                <a:latin typeface="Futura Lt BT" pitchFamily="34" charset="0"/>
              </a:rPr>
              <a:t> beach, </a:t>
            </a:r>
            <a:r>
              <a:rPr lang="en-US" sz="1600" dirty="0" err="1" smtClean="0">
                <a:solidFill>
                  <a:schemeClr val="bg1"/>
                </a:solidFill>
                <a:latin typeface="Futura Lt BT" pitchFamily="34" charset="0"/>
              </a:rPr>
              <a:t>calangute</a:t>
            </a:r>
            <a:r>
              <a:rPr lang="en-US" sz="1600" dirty="0" smtClean="0">
                <a:solidFill>
                  <a:schemeClr val="bg1"/>
                </a:solidFill>
                <a:latin typeface="Futura Lt BT" pitchFamily="34" charset="0"/>
              </a:rPr>
              <a:t> beach, </a:t>
            </a:r>
            <a:r>
              <a:rPr lang="en-US" sz="1600" dirty="0" err="1" smtClean="0">
                <a:solidFill>
                  <a:schemeClr val="bg1"/>
                </a:solidFill>
                <a:latin typeface="Futura Lt BT" pitchFamily="34" charset="0"/>
              </a:rPr>
              <a:t>candolim</a:t>
            </a:r>
            <a:r>
              <a:rPr lang="en-US" sz="1600" dirty="0" smtClean="0">
                <a:solidFill>
                  <a:schemeClr val="bg1"/>
                </a:solidFill>
                <a:latin typeface="Futura Lt BT" pitchFamily="34" charset="0"/>
              </a:rPr>
              <a:t> beach, </a:t>
            </a:r>
            <a:r>
              <a:rPr lang="en-US" sz="1600" dirty="0" err="1" smtClean="0">
                <a:solidFill>
                  <a:schemeClr val="bg1"/>
                </a:solidFill>
                <a:latin typeface="Futura Lt BT" pitchFamily="34" charset="0"/>
              </a:rPr>
              <a:t>sinquerim</a:t>
            </a:r>
            <a:r>
              <a:rPr lang="en-US" sz="1600" dirty="0" smtClean="0">
                <a:solidFill>
                  <a:schemeClr val="bg1"/>
                </a:solidFill>
                <a:latin typeface="Futura Lt BT" pitchFamily="34" charset="0"/>
              </a:rPr>
              <a:t> beach from </a:t>
            </a:r>
            <a:r>
              <a:rPr lang="en-US" sz="1600" dirty="0" err="1" smtClean="0">
                <a:solidFill>
                  <a:schemeClr val="bg1"/>
                </a:solidFill>
                <a:latin typeface="Futura Lt BT" pitchFamily="34" charset="0"/>
              </a:rPr>
              <a:t>mapusa</a:t>
            </a:r>
            <a:r>
              <a:rPr lang="en-US" sz="1600" dirty="0" smtClean="0">
                <a:solidFill>
                  <a:schemeClr val="bg1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Futura Lt BT" pitchFamily="34" charset="0"/>
              </a:rPr>
              <a:t>porvorim</a:t>
            </a:r>
            <a:r>
              <a:rPr lang="en-US" sz="1600" dirty="0" smtClean="0">
                <a:solidFill>
                  <a:schemeClr val="bg1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Futura Lt BT" pitchFamily="34" charset="0"/>
              </a:rPr>
              <a:t>panjim</a:t>
            </a:r>
            <a:r>
              <a:rPr lang="en-US" sz="1600" dirty="0" smtClean="0">
                <a:solidFill>
                  <a:schemeClr val="bg1"/>
                </a:solidFill>
                <a:latin typeface="Futura Lt BT" pitchFamily="34" charset="0"/>
              </a:rPr>
              <a:t> etc.</a:t>
            </a:r>
          </a:p>
          <a:p>
            <a:pPr algn="ctr"/>
            <a:endParaRPr lang="en-US" sz="1600" dirty="0" smtClean="0">
              <a:solidFill>
                <a:schemeClr val="bg1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Futura Lt BT" pitchFamily="34" charset="0"/>
              </a:rPr>
              <a:t>* (site very close to Club Cabana, Saturday Night Market, </a:t>
            </a:r>
            <a:r>
              <a:rPr lang="en-US" sz="1600" dirty="0" err="1" smtClean="0">
                <a:solidFill>
                  <a:srgbClr val="000000"/>
                </a:solidFill>
                <a:latin typeface="Futura Lt BT" pitchFamily="34" charset="0"/>
              </a:rPr>
              <a:t>Titos</a:t>
            </a:r>
            <a:r>
              <a:rPr lang="en-US" sz="1600" dirty="0" smtClean="0">
                <a:solidFill>
                  <a:srgbClr val="000000"/>
                </a:solidFill>
                <a:latin typeface="Futura Lt BT" pitchFamily="34" charset="0"/>
              </a:rPr>
              <a:t>, 3 star – 4 star properties such as Marina </a:t>
            </a:r>
            <a:r>
              <a:rPr lang="en-US" sz="1600" dirty="0" err="1" smtClean="0">
                <a:solidFill>
                  <a:srgbClr val="000000"/>
                </a:solidFill>
                <a:latin typeface="Futura Lt BT" pitchFamily="34" charset="0"/>
              </a:rPr>
              <a:t>Dourada</a:t>
            </a:r>
            <a:r>
              <a:rPr lang="en-US" sz="1600" dirty="0" smtClean="0">
                <a:solidFill>
                  <a:srgbClr val="000000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Futura Lt BT" pitchFamily="34" charset="0"/>
              </a:rPr>
              <a:t>Sunvillage</a:t>
            </a:r>
            <a:r>
              <a:rPr lang="en-US" sz="1600" dirty="0" smtClean="0">
                <a:solidFill>
                  <a:srgbClr val="000000"/>
                </a:solidFill>
                <a:latin typeface="Futura Lt BT" pitchFamily="34" charset="0"/>
              </a:rPr>
              <a:t>, popular restaurants such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Futura Lt BT" pitchFamily="34" charset="0"/>
              </a:rPr>
              <a:t>as </a:t>
            </a:r>
            <a:r>
              <a:rPr lang="en-US" sz="1600" dirty="0" err="1" smtClean="0">
                <a:solidFill>
                  <a:srgbClr val="000000"/>
                </a:solidFill>
                <a:latin typeface="Futura Lt BT" pitchFamily="34" charset="0"/>
              </a:rPr>
              <a:t>Brittos</a:t>
            </a:r>
            <a:r>
              <a:rPr lang="en-US" sz="1600" dirty="0" smtClean="0">
                <a:solidFill>
                  <a:srgbClr val="000000"/>
                </a:solidFill>
                <a:latin typeface="Futura Lt BT" pitchFamily="34" charset="0"/>
              </a:rPr>
              <a:t>, Little Italy, Souza Lobo etc)</a:t>
            </a:r>
          </a:p>
          <a:p>
            <a:pPr algn="ctr"/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1026" name="Picture 2" descr="C:\Users\Media Planner\Desktop\baga entrance (from arpora ftf calangute to anjuna) (50x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5" cy="58521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768662" y="1114097"/>
            <a:ext cx="2932385" cy="15555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2"/>
          <p:cNvSpPr txBox="1">
            <a:spLocks/>
          </p:cNvSpPr>
          <p:nvPr/>
        </p:nvSpPr>
        <p:spPr>
          <a:xfrm>
            <a:off x="1042852" y="198049"/>
            <a:ext cx="8120742" cy="1096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Thivim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(outside railway station) (20x10) </a:t>
            </a:r>
            <a:r>
              <a:rPr kumimoji="0" lang="en-US" sz="28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  <a:t/>
            </a:r>
            <a:br>
              <a:rPr kumimoji="0" lang="en-US" sz="28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</a:br>
            <a:r>
              <a:rPr kumimoji="0" lang="en-US" sz="28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  <a:t>     </a:t>
            </a:r>
            <a:endParaRPr kumimoji="0" lang="en-US" sz="2800" b="0" i="0" u="none" strike="noStrike" kern="1200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11" name="Content Placeholder 13"/>
          <p:cNvSpPr txBox="1">
            <a:spLocks/>
          </p:cNvSpPr>
          <p:nvPr/>
        </p:nvSpPr>
        <p:spPr>
          <a:xfrm>
            <a:off x="9701048" y="1067172"/>
            <a:ext cx="2512727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</a:t>
            </a:r>
          </a:p>
          <a:p>
            <a:pPr algn="ctr">
              <a:buNone/>
            </a:pPr>
            <a:endParaRPr lang="en-US" sz="1600" b="1" u="sng" dirty="0" smtClean="0">
              <a:solidFill>
                <a:schemeClr val="accent3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latin typeface="Futura Lt BT" pitchFamily="34" charset="0"/>
              </a:rPr>
              <a:t>High Traffic Area, visible to traffic moving towards mapusa city, panjim city, </a:t>
            </a:r>
            <a:r>
              <a:rPr lang="en-US" sz="1600" dirty="0" err="1" smtClean="0">
                <a:latin typeface="Futura Lt BT" pitchFamily="34" charset="0"/>
              </a:rPr>
              <a:t>calangute</a:t>
            </a:r>
            <a:r>
              <a:rPr lang="en-US" sz="1600" dirty="0" smtClean="0">
                <a:latin typeface="Futura Lt BT" pitchFamily="34" charset="0"/>
              </a:rPr>
              <a:t>, </a:t>
            </a:r>
            <a:r>
              <a:rPr lang="en-US" sz="1600" dirty="0" err="1" smtClean="0">
                <a:latin typeface="Futura Lt BT" pitchFamily="34" charset="0"/>
              </a:rPr>
              <a:t>baga</a:t>
            </a:r>
            <a:r>
              <a:rPr lang="en-US" sz="1600" dirty="0" smtClean="0">
                <a:latin typeface="Futura Lt BT" pitchFamily="34" charset="0"/>
              </a:rPr>
              <a:t>, </a:t>
            </a:r>
            <a:r>
              <a:rPr lang="en-US" sz="1600" dirty="0" err="1" smtClean="0">
                <a:latin typeface="Futura Lt BT" pitchFamily="34" charset="0"/>
              </a:rPr>
              <a:t>candolim</a:t>
            </a:r>
            <a:r>
              <a:rPr lang="en-US" sz="1600" dirty="0" smtClean="0">
                <a:latin typeface="Futura Lt BT" pitchFamily="34" charset="0"/>
              </a:rPr>
              <a:t> from </a:t>
            </a:r>
            <a:r>
              <a:rPr lang="en-US" sz="1600" dirty="0" err="1" smtClean="0">
                <a:latin typeface="Futura Lt BT" pitchFamily="34" charset="0"/>
              </a:rPr>
              <a:t>bicholim</a:t>
            </a:r>
            <a:r>
              <a:rPr lang="en-US" sz="1600" dirty="0" smtClean="0">
                <a:latin typeface="Futura Lt BT" pitchFamily="34" charset="0"/>
              </a:rPr>
              <a:t> city.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* 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(site very close to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tivim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railway station,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tivim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industrial estate,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sesa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goa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mines, area a residential hub of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jewellers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miners, businessmen owning industrial sheds. 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Very close to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hyundai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showroom)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12" name="Picture 2" descr="C:\Users\Media Planner\Desktop\New folder\thivim outside railway station (20x1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6" cy="585216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10830" y="1520087"/>
            <a:ext cx="3400179" cy="18270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776515" y="71847"/>
            <a:ext cx="8142514" cy="1096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Tivim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(outside railway station)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ftf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Bicholim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to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Mapusa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(30x20) </a:t>
            </a:r>
            <a:endParaRPr kumimoji="0" lang="en-US" sz="2400" b="0" i="0" u="none" strike="noStrike" kern="1200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11559" y="1079045"/>
            <a:ext cx="2480442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latin typeface="Futura Lt BT" pitchFamily="34" charset="0"/>
              </a:rPr>
              <a:t> High Traffic Area, visible to traffic moving towards </a:t>
            </a:r>
            <a:r>
              <a:rPr lang="en-US" sz="1600" dirty="0" err="1" smtClean="0">
                <a:latin typeface="Futura Lt BT" pitchFamily="34" charset="0"/>
              </a:rPr>
              <a:t>Mapusa</a:t>
            </a:r>
            <a:r>
              <a:rPr lang="en-US" sz="1600" dirty="0" smtClean="0">
                <a:latin typeface="Futura Lt BT" pitchFamily="34" charset="0"/>
              </a:rPr>
              <a:t> city, </a:t>
            </a:r>
            <a:r>
              <a:rPr lang="en-US" sz="1600" dirty="0" err="1" smtClean="0">
                <a:latin typeface="Futura Lt BT" pitchFamily="34" charset="0"/>
              </a:rPr>
              <a:t>Panjim</a:t>
            </a:r>
            <a:r>
              <a:rPr lang="en-US" sz="1600" dirty="0" smtClean="0">
                <a:latin typeface="Futura Lt BT" pitchFamily="34" charset="0"/>
              </a:rPr>
              <a:t> city, </a:t>
            </a:r>
            <a:r>
              <a:rPr lang="en-US" sz="1600" dirty="0" err="1" smtClean="0">
                <a:latin typeface="Futura Lt BT" pitchFamily="34" charset="0"/>
              </a:rPr>
              <a:t>Calangute</a:t>
            </a:r>
            <a:r>
              <a:rPr lang="en-US" sz="1600" dirty="0" smtClean="0">
                <a:latin typeface="Futura Lt BT" pitchFamily="34" charset="0"/>
              </a:rPr>
              <a:t>, </a:t>
            </a:r>
            <a:r>
              <a:rPr lang="en-US" sz="1600" dirty="0" err="1" smtClean="0">
                <a:latin typeface="Futura Lt BT" pitchFamily="34" charset="0"/>
              </a:rPr>
              <a:t>Baga</a:t>
            </a:r>
            <a:r>
              <a:rPr lang="en-US" sz="1600" dirty="0" smtClean="0">
                <a:latin typeface="Futura Lt BT" pitchFamily="34" charset="0"/>
              </a:rPr>
              <a:t>, </a:t>
            </a:r>
            <a:r>
              <a:rPr lang="en-US" sz="1600" dirty="0" err="1" smtClean="0">
                <a:latin typeface="Futura Lt BT" pitchFamily="34" charset="0"/>
              </a:rPr>
              <a:t>Candolim</a:t>
            </a:r>
            <a:r>
              <a:rPr lang="en-US" sz="1600" dirty="0" smtClean="0">
                <a:latin typeface="Futura Lt BT" pitchFamily="34" charset="0"/>
              </a:rPr>
              <a:t> from </a:t>
            </a:r>
            <a:r>
              <a:rPr lang="en-US" sz="1600" dirty="0" err="1" smtClean="0">
                <a:latin typeface="Futura Lt BT" pitchFamily="34" charset="0"/>
              </a:rPr>
              <a:t>Bicholim</a:t>
            </a:r>
            <a:r>
              <a:rPr lang="en-US" sz="1600" dirty="0" smtClean="0">
                <a:latin typeface="Futura Lt BT" pitchFamily="34" charset="0"/>
              </a:rPr>
              <a:t> city,.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very close to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Tivim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railway station,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Tivim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Industrial Estate,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Sesa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Goa Mines, area a residential hub of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jewellers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miners, businessmen owning industrial sheds. Very close 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to Hyundai showroom)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00496" y="1056563"/>
            <a:ext cx="2953407" cy="2275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thivim (near railway station &amp; thivim petrol pump) ftf bicholim to mapusa (30x20)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5914"/>
            <a:ext cx="9720943" cy="580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 txBox="1">
            <a:spLocks/>
          </p:cNvSpPr>
          <p:nvPr/>
        </p:nvSpPr>
        <p:spPr>
          <a:xfrm>
            <a:off x="1420155" y="200073"/>
            <a:ext cx="7476811" cy="7620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Merces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ftf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Panjim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to Old Goa,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Ponda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(80x20)</a:t>
            </a:r>
          </a:p>
        </p:txBody>
      </p:sp>
      <p:sp>
        <p:nvSpPr>
          <p:cNvPr id="8" name="Content Placeholder 13"/>
          <p:cNvSpPr txBox="1">
            <a:spLocks/>
          </p:cNvSpPr>
          <p:nvPr/>
        </p:nvSpPr>
        <p:spPr>
          <a:xfrm>
            <a:off x="9690538" y="1083124"/>
            <a:ext cx="2501462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endParaRPr lang="en-US" sz="1600" b="1" u="sng" dirty="0" smtClean="0">
              <a:solidFill>
                <a:schemeClr val="accent3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Very High Traffic Area, visible to traffic moving towards Old Goa,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Ribandar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Kadamba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Plateau.</a:t>
            </a:r>
          </a:p>
          <a:p>
            <a:pPr algn="ctr"/>
            <a:endParaRPr lang="en-US" sz="1600" dirty="0" smtClean="0">
              <a:latin typeface="Futura Lt BT"/>
            </a:endParaRPr>
          </a:p>
          <a:p>
            <a:pPr algn="ctr"/>
            <a:endParaRPr lang="en-US" sz="1600" dirty="0">
              <a:solidFill>
                <a:schemeClr val="tx2"/>
              </a:solidFill>
              <a:latin typeface="Futura Lt BT"/>
            </a:endParaRPr>
          </a:p>
        </p:txBody>
      </p:sp>
      <p:pic>
        <p:nvPicPr>
          <p:cNvPr id="9" name="Picture 2" descr="C:\Users\Media Planner\Desktop\Untitled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699765" cy="585216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" y="1093076"/>
            <a:ext cx="3184634" cy="11981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068475" y="189563"/>
            <a:ext cx="7476811" cy="7620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8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  <a:t/>
            </a:r>
            <a:br>
              <a:rPr kumimoji="0" lang="en-US" sz="28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</a:br>
            <a:endParaRPr kumimoji="0" lang="en-US" sz="2800" b="0" i="0" u="none" strike="noStrike" kern="1200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39423" y="1073499"/>
            <a:ext cx="2452577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Very High Traffic Area, visible to traffic moving towards airport,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city, Vasco city, Verna Industrial Estate from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Panjim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city, Mapusa city etc</a:t>
            </a:r>
          </a:p>
          <a:p>
            <a:pPr algn="ctr"/>
            <a:endParaRPr lang="en-US" sz="1600" dirty="0" smtClean="0">
              <a:solidFill>
                <a:schemeClr val="bg2"/>
              </a:solidFill>
              <a:latin typeface="Futura Lt BT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* (Site near </a:t>
            </a:r>
            <a:r>
              <a:rPr lang="en-US" sz="1600" dirty="0" err="1" smtClean="0">
                <a:solidFill>
                  <a:schemeClr val="tx2"/>
                </a:solidFill>
                <a:latin typeface="Futura Lt BT"/>
              </a:rPr>
              <a:t>Niyaz</a:t>
            </a:r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Futura Lt BT"/>
              </a:rPr>
              <a:t>biryani</a:t>
            </a:r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, site very close to </a:t>
            </a:r>
            <a:r>
              <a:rPr lang="en-US" sz="1600" dirty="0" err="1" smtClean="0">
                <a:solidFill>
                  <a:schemeClr val="tx2"/>
                </a:solidFill>
                <a:latin typeface="Futura Lt BT"/>
              </a:rPr>
              <a:t>Bambolim</a:t>
            </a:r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 Cross, Goa Medical College and Hospital, Goa University &amp; Nursing Home. Head on visibility)</a:t>
            </a:r>
          </a:p>
          <a:p>
            <a:pPr>
              <a:buNone/>
            </a:pP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sp>
        <p:nvSpPr>
          <p:cNvPr id="6" name="Title 12"/>
          <p:cNvSpPr txBox="1">
            <a:spLocks/>
          </p:cNvSpPr>
          <p:nvPr/>
        </p:nvSpPr>
        <p:spPr>
          <a:xfrm>
            <a:off x="950504" y="100732"/>
            <a:ext cx="7850357" cy="85997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Bambolim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(near </a:t>
            </a:r>
            <a:r>
              <a:rPr lang="en-US" sz="2400" b="1" smtClean="0">
                <a:solidFill>
                  <a:schemeClr val="bg2"/>
                </a:solidFill>
                <a:latin typeface="Futura Lt BT"/>
              </a:rPr>
              <a:t>Santacruz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 NH17 highway junction)</a:t>
            </a:r>
          </a:p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ftf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Panjim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to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, Vasco (airport) (55x20)</a:t>
            </a:r>
            <a:endParaRPr lang="en-US" sz="2400" b="1" dirty="0">
              <a:solidFill>
                <a:schemeClr val="bg2"/>
              </a:solidFill>
              <a:latin typeface="Futura Lt BT"/>
            </a:endParaRPr>
          </a:p>
        </p:txBody>
      </p:sp>
      <p:pic>
        <p:nvPicPr>
          <p:cNvPr id="1026" name="Picture 2" descr="D:\creativ\bambolim near santacruz NH17 highway junction ftf panjim to margoa, vasco (airport) (60x20)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64667"/>
            <a:ext cx="9743090" cy="589333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903889" y="2738232"/>
            <a:ext cx="3373821" cy="14606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415316" y="410279"/>
            <a:ext cx="7476811" cy="7620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Bambolim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(near slope)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ftf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Panjim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to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Margao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, </a:t>
            </a:r>
            <a:b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Vasco (airport) (40x20)</a:t>
            </a:r>
            <a:r>
              <a:rPr kumimoji="0" lang="en-US" sz="28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  <a:t/>
            </a:r>
            <a:br>
              <a:rPr kumimoji="0" lang="en-US" sz="28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</a:br>
            <a:endParaRPr kumimoji="0" lang="en-US" sz="2800" b="0" i="0" u="none" strike="noStrike" kern="1200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6" name="Content Placeholder 13"/>
          <p:cNvSpPr txBox="1">
            <a:spLocks/>
          </p:cNvSpPr>
          <p:nvPr/>
        </p:nvSpPr>
        <p:spPr>
          <a:xfrm>
            <a:off x="9711559" y="1073499"/>
            <a:ext cx="2480441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latin typeface="Futura Lt BT" pitchFamily="34" charset="0"/>
              </a:rPr>
              <a:t>Very High Traffic Area, </a:t>
            </a:r>
          </a:p>
          <a:p>
            <a:pPr algn="ctr"/>
            <a:r>
              <a:rPr lang="en-US" sz="1600" dirty="0" smtClean="0">
                <a:latin typeface="Futura Lt BT" pitchFamily="34" charset="0"/>
              </a:rPr>
              <a:t>visible to traffic moving towards airport, margao city, vasco city, verna industrial </a:t>
            </a:r>
          </a:p>
          <a:p>
            <a:pPr algn="ctr"/>
            <a:r>
              <a:rPr lang="en-US" sz="1600" dirty="0" smtClean="0">
                <a:latin typeface="Futura Lt BT" pitchFamily="34" charset="0"/>
              </a:rPr>
              <a:t>estate from Panjim city, mapusa city etc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Solus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site very close to Bambolim Cross, Goa Medical College and hospital, Goa University &amp; Nursing Home. Head on visibility)</a:t>
            </a:r>
          </a:p>
          <a:p>
            <a:pPr>
              <a:buNone/>
            </a:pP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9" name="Picture 2" descr="C:\Users\Media Planner\Desktop\New folder\bambolim(40x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5" cy="585216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818504" y="1032735"/>
            <a:ext cx="3388657" cy="16889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430665" y="137011"/>
            <a:ext cx="7476811" cy="7620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Bambolim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(near slope )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ftf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, </a:t>
            </a:r>
          </a:p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Vasco (airport) to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Panjim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(51x20)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01048" y="1083124"/>
            <a:ext cx="2490952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endParaRPr lang="en-US" sz="1600" b="1" u="sng" dirty="0" smtClean="0">
              <a:solidFill>
                <a:schemeClr val="accent3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Very High Traffic Area, visible to traffic moving towards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Panjim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city,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Mapusa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 from airport, Vasco city, Verna Industrial Estate,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 etc</a:t>
            </a:r>
          </a:p>
          <a:p>
            <a:pPr algn="ctr"/>
            <a:endParaRPr lang="en-US" sz="1600" dirty="0" smtClean="0">
              <a:latin typeface="Futura Lt BT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* (Site very close to Goa Medical College &amp; Hospital, Goa University )</a:t>
            </a:r>
            <a:endParaRPr lang="en-US" sz="1600" dirty="0">
              <a:solidFill>
                <a:schemeClr val="tx2"/>
              </a:solidFill>
              <a:latin typeface="Futura Lt BT"/>
            </a:endParaRPr>
          </a:p>
        </p:txBody>
      </p:sp>
      <p:pic>
        <p:nvPicPr>
          <p:cNvPr id="6" name="Picture 2" descr="C:\Users\Media Planner\Desktop\New folder\bambolim(51x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5" cy="585216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650124" y="1032096"/>
            <a:ext cx="2722179" cy="13705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420155" y="137011"/>
            <a:ext cx="7476811" cy="7620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Bambolim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ftf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, </a:t>
            </a:r>
          </a:p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Vasco (airport) to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Panjim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(20x25)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11559" y="1083124"/>
            <a:ext cx="2480441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endParaRPr lang="en-US" sz="1600" b="1" u="sng" dirty="0" smtClean="0">
              <a:solidFill>
                <a:schemeClr val="accent3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Very High Traffic Area, visible to traffic moving towards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Panjim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city,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Mapusa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 from airport, Vasco city, Verna Industrial Estate,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 etc</a:t>
            </a:r>
          </a:p>
          <a:p>
            <a:pPr algn="ctr"/>
            <a:endParaRPr lang="en-US" sz="1600" dirty="0" smtClean="0">
              <a:latin typeface="Futura Lt BT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* (Site very close to Goa Medical College &amp; Hospital, Goa University, Coffee day etc )</a:t>
            </a:r>
          </a:p>
          <a:p>
            <a:pPr algn="ctr">
              <a:buNone/>
            </a:pPr>
            <a:endParaRPr lang="en-US" sz="1600" dirty="0">
              <a:solidFill>
                <a:schemeClr val="tx2"/>
              </a:solidFill>
              <a:latin typeface="Futura Lt BT"/>
            </a:endParaRPr>
          </a:p>
        </p:txBody>
      </p:sp>
      <p:pic>
        <p:nvPicPr>
          <p:cNvPr id="6" name="Picture 2" descr="D:\DSCN0071.JPG"/>
          <p:cNvPicPr>
            <a:picLocks noChangeAspect="1" noChangeArrowheads="1"/>
          </p:cNvPicPr>
          <p:nvPr/>
        </p:nvPicPr>
        <p:blipFill>
          <a:blip r:embed="rId3" cstate="print"/>
          <a:srcRect r="7112" b="9456"/>
          <a:stretch>
            <a:fillRect/>
          </a:stretch>
        </p:blipFill>
        <p:spPr bwMode="auto">
          <a:xfrm>
            <a:off x="0" y="1005840"/>
            <a:ext cx="9711562" cy="585216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4080" y="1158071"/>
            <a:ext cx="2385848" cy="30111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420155" y="-1"/>
            <a:ext cx="7476811" cy="95644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Bambolim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ftf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, </a:t>
            </a:r>
          </a:p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Vasco (airport) to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Panjim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(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opp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Coffee day) (30x20)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11559" y="1083124"/>
            <a:ext cx="2480441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endParaRPr lang="en-US" sz="1600" b="1" u="sng" dirty="0" smtClean="0">
              <a:solidFill>
                <a:schemeClr val="accent3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Very High Traffic Area, visible to traffic moving towards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Panjim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city,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Mapusa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 from airport, Vasco city, Verna Industrial Estate,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 etc</a:t>
            </a:r>
          </a:p>
          <a:p>
            <a:pPr algn="ctr"/>
            <a:endParaRPr lang="en-US" sz="1600" dirty="0" smtClean="0">
              <a:latin typeface="Futura Lt BT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* (Site very close to Goa Medical College &amp; Hospital, Goa University )</a:t>
            </a:r>
            <a:endParaRPr lang="en-US" sz="1600" dirty="0">
              <a:solidFill>
                <a:schemeClr val="tx2"/>
              </a:solidFill>
              <a:latin typeface="Futura Lt BT"/>
            </a:endParaRPr>
          </a:p>
        </p:txBody>
      </p:sp>
      <p:pic>
        <p:nvPicPr>
          <p:cNvPr id="6" name="Picture 2" descr="C:\Users\Media Planner\Desktop\New folder\bambolim ftf margao,vasco to panjim(30x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5" cy="585216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-1" y="1086928"/>
            <a:ext cx="2963917" cy="25811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762000" y="87088"/>
            <a:ext cx="8436429" cy="1096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Keserval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(near Verna Industrial Estate) </a:t>
            </a:r>
            <a:b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</a:b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ftf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Panjim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to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Margao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, Vasco (airport) (60x20) </a:t>
            </a:r>
            <a: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  <a:t/>
            </a:r>
            <a:b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</a:br>
            <a:endParaRPr kumimoji="0" lang="en-US" sz="2400" b="0" i="0" u="none" strike="noStrike" kern="1200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690538" y="1083123"/>
            <a:ext cx="2501462" cy="545207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endParaRPr lang="en-US" sz="1600" b="1" u="sng" dirty="0" smtClean="0">
              <a:solidFill>
                <a:schemeClr val="tx2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latin typeface="Futura Lt BT" pitchFamily="34" charset="0"/>
              </a:rPr>
              <a:t>High Traffic Area – Industrial hub, visible to traffic entering into </a:t>
            </a:r>
            <a:r>
              <a:rPr lang="en-US" sz="1600" dirty="0" err="1" smtClean="0">
                <a:latin typeface="Futura Lt BT" pitchFamily="34" charset="0"/>
              </a:rPr>
              <a:t>Margao</a:t>
            </a:r>
            <a:r>
              <a:rPr lang="en-US" sz="1600" dirty="0" smtClean="0">
                <a:latin typeface="Futura Lt BT" pitchFamily="34" charset="0"/>
              </a:rPr>
              <a:t> city, Vasco city, Verna Industrial Estate </a:t>
            </a:r>
            <a:r>
              <a:rPr lang="en-US" sz="1600" dirty="0" smtClean="0">
                <a:solidFill>
                  <a:schemeClr val="bg1"/>
                </a:solidFill>
                <a:latin typeface="Futura Lt BT" pitchFamily="34" charset="0"/>
              </a:rPr>
              <a:t>from </a:t>
            </a:r>
            <a:r>
              <a:rPr lang="en-US" sz="1600" dirty="0" err="1" smtClean="0">
                <a:solidFill>
                  <a:schemeClr val="bg1"/>
                </a:solidFill>
                <a:latin typeface="Futura Lt BT" pitchFamily="34" charset="0"/>
              </a:rPr>
              <a:t>Panjim</a:t>
            </a:r>
            <a:r>
              <a:rPr lang="en-US" sz="1600" dirty="0" smtClean="0">
                <a:solidFill>
                  <a:schemeClr val="bg1"/>
                </a:solidFill>
                <a:latin typeface="Futura Lt BT" pitchFamily="34" charset="0"/>
              </a:rPr>
              <a:t> city, </a:t>
            </a:r>
          </a:p>
          <a:p>
            <a:pPr algn="ctr"/>
            <a:r>
              <a:rPr lang="en-US" sz="1600" dirty="0" err="1" smtClean="0">
                <a:solidFill>
                  <a:schemeClr val="bg1"/>
                </a:solidFill>
                <a:latin typeface="Futura Lt BT" pitchFamily="34" charset="0"/>
              </a:rPr>
              <a:t>Agassaim</a:t>
            </a:r>
            <a:r>
              <a:rPr lang="en-US" sz="1600" dirty="0" smtClean="0">
                <a:solidFill>
                  <a:schemeClr val="bg1"/>
                </a:solidFill>
                <a:latin typeface="Futura Lt BT" pitchFamily="34" charset="0"/>
              </a:rPr>
              <a:t> etc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near Toyota showroom very close to airport, Verna Industrial Estate,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Bmw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Honda, Ford,  Hyundai showrooms. Head on visibility)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6" name="Picture 2" descr="C:\Users\Media Planner\Desktop\New folder\keserval panjim to margao (60x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5" cy="585216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1530" y="1147314"/>
            <a:ext cx="4339087" cy="1637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 descr="D:\peps-to-add-20-more-stores-in-no-50be95938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9487" y="3124917"/>
            <a:ext cx="974953" cy="547924"/>
          </a:xfrm>
          <a:prstGeom prst="rect">
            <a:avLst/>
          </a:prstGeom>
          <a:noFill/>
        </p:spPr>
      </p:pic>
      <p:sp>
        <p:nvSpPr>
          <p:cNvPr id="146" name="Rectangle 145"/>
          <p:cNvSpPr/>
          <p:nvPr/>
        </p:nvSpPr>
        <p:spPr>
          <a:xfrm>
            <a:off x="4119043" y="0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dobe Heiti Std R" pitchFamily="34" charset="-128"/>
                <a:ea typeface="Adobe Heiti Std R" pitchFamily="34" charset="-128"/>
                <a:hlinkClick r:id="rId4"/>
              </a:rPr>
              <a:t>www.thinkbig.pw</a:t>
            </a:r>
            <a:endParaRPr lang="en-US" b="1" dirty="0"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147" name="Picture 3" descr="C:\Users\DJ Ryan Sparx\Desktop\spartan_slots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284551" y="2735346"/>
            <a:ext cx="640080" cy="6400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8" name="Picture 4" descr="Image result for amour developers  log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115205" y="2022375"/>
            <a:ext cx="835741" cy="690879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</p:pic>
      <p:pic>
        <p:nvPicPr>
          <p:cNvPr id="149" name="Picture 6" descr="Image result for escala realty india logo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550978" y="4109023"/>
            <a:ext cx="702477" cy="64368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50" name="Picture 8" descr="Image result for westside  logo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006080" y="1228965"/>
            <a:ext cx="1163173" cy="52871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51" name="Picture 10" descr="Image result for spartan poker log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52400" y="2888142"/>
            <a:ext cx="803797" cy="5358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52" name="Picture 12" descr="Image result for B&amp;F  logo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1021170" y="4192433"/>
            <a:ext cx="924753" cy="7548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53" name="Picture 14" descr="Image result for bay 15  logo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057373" y="1273948"/>
            <a:ext cx="720628" cy="720628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</p:pic>
      <p:pic>
        <p:nvPicPr>
          <p:cNvPr id="154" name="Picture 16" descr="Image result for the fern kadamba hotel  logo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0005953" y="4815282"/>
            <a:ext cx="814775" cy="6770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55" name="Picture 18" descr="Image result for sula vineyard logo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1417046" y="3452565"/>
            <a:ext cx="505982" cy="650549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pic>
        <p:nvPicPr>
          <p:cNvPr id="156" name="Picture 20" descr="Image result for manek gem logo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984058" y="2818192"/>
            <a:ext cx="1409122" cy="52698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57" name="Picture 22" descr="Image result for senor cloth &amp; tailor logo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0084763" y="2011681"/>
            <a:ext cx="858517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8" name="Picture 24" descr="Image result for nave marg logo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10297679" y="2807854"/>
            <a:ext cx="867626" cy="58093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59" name="Picture 28" descr="Image result for essen group logo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121920" y="1292596"/>
            <a:ext cx="802639" cy="7010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60" name="Picture 18" descr="D:\logos (clients)\gera.pn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6619240" y="4037874"/>
            <a:ext cx="532765" cy="614729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61" name="Picture 31" descr="D:\logos (clients)\Risara Properties.jpg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8413512" y="2433473"/>
            <a:ext cx="548639" cy="62574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62" name="Picture 33" descr="D:\logos (clients)\Raj group.pn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1827420" y="1290320"/>
            <a:ext cx="851691" cy="894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3" name="Picture 9" descr="D:\logos (clients)\Sardesai Group.jp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9000172" y="4876800"/>
            <a:ext cx="880533" cy="660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64" name="Picture 5" descr="D:\logos (clients)\Emerald-Developers-logo.png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2768057" y="1281928"/>
            <a:ext cx="1102903" cy="82119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65" name="Picture 4" descr="D:\logos (clients)\Alcon Group.jpg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3997783" y="1286719"/>
            <a:ext cx="861903" cy="79233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66" name="Picture 34" descr="D:\logos (clients)\Tara Jewellers.jpg"/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3341551" y="3034879"/>
            <a:ext cx="756920" cy="616550"/>
          </a:xfrm>
          <a:prstGeom prst="rect">
            <a:avLst/>
          </a:prstGeom>
          <a:noFill/>
        </p:spPr>
      </p:pic>
      <p:pic>
        <p:nvPicPr>
          <p:cNvPr id="167" name="Picture 35" descr="D:\logos (clients)\Anta Jewellers.jpg"/>
          <p:cNvPicPr>
            <a:picLocks noChangeAspect="1" noChangeArrowheads="1"/>
          </p:cNvPicPr>
          <p:nvPr/>
        </p:nvPicPr>
        <p:blipFill>
          <a:blip r:embed="rId25" cstate="email"/>
          <a:srcRect/>
          <a:stretch>
            <a:fillRect/>
          </a:stretch>
        </p:blipFill>
        <p:spPr bwMode="auto">
          <a:xfrm>
            <a:off x="5267960" y="2034988"/>
            <a:ext cx="919480" cy="757219"/>
          </a:xfrm>
          <a:prstGeom prst="rect">
            <a:avLst/>
          </a:prstGeom>
          <a:noFill/>
        </p:spPr>
      </p:pic>
      <p:pic>
        <p:nvPicPr>
          <p:cNvPr id="168" name="Picture 36" descr="D:\logos (clients)\tanishq-logo-black.png"/>
          <p:cNvPicPr>
            <a:picLocks noChangeAspect="1" noChangeArrowheads="1"/>
          </p:cNvPicPr>
          <p:nvPr/>
        </p:nvPicPr>
        <p:blipFill>
          <a:blip r:embed="rId26" cstate="email"/>
          <a:srcRect/>
          <a:stretch>
            <a:fillRect/>
          </a:stretch>
        </p:blipFill>
        <p:spPr bwMode="auto">
          <a:xfrm>
            <a:off x="4206240" y="2118889"/>
            <a:ext cx="905856" cy="517631"/>
          </a:xfrm>
          <a:prstGeom prst="rect">
            <a:avLst/>
          </a:prstGeom>
          <a:noFill/>
        </p:spPr>
      </p:pic>
      <p:pic>
        <p:nvPicPr>
          <p:cNvPr id="169" name="Picture 2" descr="Luxury Villas in Goa"/>
          <p:cNvPicPr>
            <a:picLocks noChangeAspect="1" noChangeArrowheads="1"/>
          </p:cNvPicPr>
          <p:nvPr/>
        </p:nvPicPr>
        <p:blipFill>
          <a:blip r:embed="rId27" cstate="email"/>
          <a:srcRect/>
          <a:stretch>
            <a:fillRect/>
          </a:stretch>
        </p:blipFill>
        <p:spPr bwMode="auto">
          <a:xfrm>
            <a:off x="4982987" y="1259149"/>
            <a:ext cx="1031733" cy="7258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70" name="Picture 4" descr="http://www.goalincproperties.com/images/linclogo.png"/>
          <p:cNvPicPr>
            <a:picLocks noChangeAspect="1" noChangeArrowheads="1"/>
          </p:cNvPicPr>
          <p:nvPr/>
        </p:nvPicPr>
        <p:blipFill>
          <a:blip r:embed="rId28" cstate="email"/>
          <a:srcRect/>
          <a:stretch>
            <a:fillRect/>
          </a:stretch>
        </p:blipFill>
        <p:spPr bwMode="auto">
          <a:xfrm>
            <a:off x="6448245" y="1832695"/>
            <a:ext cx="785675" cy="785675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71" name="Picture 38" descr="D:\logos (clients)\Skoda-Logo-Vector-Image1.png"/>
          <p:cNvPicPr>
            <a:picLocks noChangeAspect="1" noChangeArrowheads="1"/>
          </p:cNvPicPr>
          <p:nvPr/>
        </p:nvPicPr>
        <p:blipFill>
          <a:blip r:embed="rId29" cstate="email"/>
          <a:srcRect/>
          <a:stretch>
            <a:fillRect/>
          </a:stretch>
        </p:blipFill>
        <p:spPr bwMode="auto">
          <a:xfrm>
            <a:off x="6441539" y="2693344"/>
            <a:ext cx="975261" cy="6466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72" name="Picture 39" descr="D:\logos (clients)\Hero.jpg"/>
          <p:cNvPicPr>
            <a:picLocks noChangeAspect="1" noChangeArrowheads="1"/>
          </p:cNvPicPr>
          <p:nvPr/>
        </p:nvPicPr>
        <p:blipFill>
          <a:blip r:embed="rId30" cstate="email"/>
          <a:srcRect/>
          <a:stretch>
            <a:fillRect/>
          </a:stretch>
        </p:blipFill>
        <p:spPr bwMode="auto">
          <a:xfrm>
            <a:off x="7489597" y="2449987"/>
            <a:ext cx="804261" cy="8374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73" name="Picture 172" descr="LIC.jpg"/>
          <p:cNvPicPr>
            <a:picLocks noChangeAspect="1"/>
          </p:cNvPicPr>
          <p:nvPr/>
        </p:nvPicPr>
        <p:blipFill>
          <a:blip r:embed="rId31" cstate="email"/>
          <a:srcRect/>
          <a:stretch>
            <a:fillRect/>
          </a:stretch>
        </p:blipFill>
        <p:spPr bwMode="auto">
          <a:xfrm>
            <a:off x="127000" y="2072165"/>
            <a:ext cx="939800" cy="7430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4" name="Picture 15" descr="UAE X Change.jpg"/>
          <p:cNvPicPr>
            <a:picLocks noChangeAspect="1"/>
          </p:cNvPicPr>
          <p:nvPr/>
        </p:nvPicPr>
        <p:blipFill>
          <a:blip r:embed="rId32" cstate="email"/>
          <a:srcRect/>
          <a:stretch>
            <a:fillRect/>
          </a:stretch>
        </p:blipFill>
        <p:spPr bwMode="auto">
          <a:xfrm>
            <a:off x="2260600" y="2298646"/>
            <a:ext cx="1066800" cy="54615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5" name="Picture 15" descr="D:\samantha\client logos\bajaj-allianz-logo.gif"/>
          <p:cNvPicPr>
            <a:picLocks noChangeAspect="1" noChangeArrowheads="1"/>
          </p:cNvPicPr>
          <p:nvPr/>
        </p:nvPicPr>
        <p:blipFill>
          <a:blip r:embed="rId33" cstate="email"/>
          <a:srcRect/>
          <a:stretch>
            <a:fillRect/>
          </a:stretch>
        </p:blipFill>
        <p:spPr bwMode="auto">
          <a:xfrm>
            <a:off x="7291680" y="6407216"/>
            <a:ext cx="1649257" cy="383672"/>
          </a:xfrm>
          <a:prstGeom prst="rect">
            <a:avLst/>
          </a:prstGeom>
          <a:ln w="19050">
            <a:solidFill>
              <a:schemeClr val="tx2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76" name="Picture 12" descr="kotak Mahindra Bank.jpg"/>
          <p:cNvPicPr>
            <a:picLocks noChangeAspect="1"/>
          </p:cNvPicPr>
          <p:nvPr/>
        </p:nvPicPr>
        <p:blipFill>
          <a:blip r:embed="rId34" cstate="email"/>
          <a:srcRect/>
          <a:stretch>
            <a:fillRect/>
          </a:stretch>
        </p:blipFill>
        <p:spPr bwMode="auto">
          <a:xfrm>
            <a:off x="1203960" y="2275840"/>
            <a:ext cx="970280" cy="75967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7" name="Picture 176" descr="IDFC.jpg"/>
          <p:cNvPicPr>
            <a:picLocks noChangeAspect="1"/>
          </p:cNvPicPr>
          <p:nvPr/>
        </p:nvPicPr>
        <p:blipFill>
          <a:blip r:embed="rId35" cstate="email"/>
          <a:srcRect/>
          <a:stretch>
            <a:fillRect/>
          </a:stretch>
        </p:blipFill>
        <p:spPr bwMode="auto">
          <a:xfrm>
            <a:off x="2273300" y="2948940"/>
            <a:ext cx="990600" cy="54915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8" name="Picture 56" descr="D:\logos (clients)\BOI.png"/>
          <p:cNvPicPr>
            <a:picLocks noChangeAspect="1" noChangeArrowheads="1"/>
          </p:cNvPicPr>
          <p:nvPr/>
        </p:nvPicPr>
        <p:blipFill>
          <a:blip r:embed="rId36" cstate="email"/>
          <a:srcRect/>
          <a:stretch>
            <a:fillRect/>
          </a:stretch>
        </p:blipFill>
        <p:spPr bwMode="auto">
          <a:xfrm>
            <a:off x="148601" y="3515360"/>
            <a:ext cx="897879" cy="5486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9" name="Picture 178" descr="D:\samantha\client logos\Uninor Logo.jpg"/>
          <p:cNvPicPr>
            <a:picLocks noChangeAspect="1" noChangeArrowheads="1"/>
          </p:cNvPicPr>
          <p:nvPr/>
        </p:nvPicPr>
        <p:blipFill>
          <a:blip r:embed="rId37" cstate="email"/>
          <a:srcRect/>
          <a:stretch>
            <a:fillRect/>
          </a:stretch>
        </p:blipFill>
        <p:spPr bwMode="auto">
          <a:xfrm>
            <a:off x="6268721" y="1262405"/>
            <a:ext cx="1656080" cy="49931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80" name="Picture 58" descr="D:\logos (clients)\Airtel.jpg"/>
          <p:cNvPicPr>
            <a:picLocks noChangeAspect="1" noChangeArrowheads="1"/>
          </p:cNvPicPr>
          <p:nvPr/>
        </p:nvPicPr>
        <p:blipFill>
          <a:blip r:embed="rId38" cstate="email"/>
          <a:srcRect/>
          <a:stretch>
            <a:fillRect/>
          </a:stretch>
        </p:blipFill>
        <p:spPr bwMode="auto">
          <a:xfrm>
            <a:off x="5432621" y="3418387"/>
            <a:ext cx="1222115" cy="567017"/>
          </a:xfrm>
          <a:prstGeom prst="rect">
            <a:avLst/>
          </a:prstGeom>
          <a:noFill/>
        </p:spPr>
      </p:pic>
      <p:pic>
        <p:nvPicPr>
          <p:cNvPr id="181" name="Picture 16" descr="Tata Docomo.jpg"/>
          <p:cNvPicPr>
            <a:picLocks noChangeAspect="1"/>
          </p:cNvPicPr>
          <p:nvPr/>
        </p:nvPicPr>
        <p:blipFill>
          <a:blip r:embed="rId39" cstate="email"/>
          <a:srcRect/>
          <a:stretch>
            <a:fillRect/>
          </a:stretch>
        </p:blipFill>
        <p:spPr bwMode="auto">
          <a:xfrm>
            <a:off x="9337435" y="3526544"/>
            <a:ext cx="873365" cy="53745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2" name="Picture 4" descr="D:\samantha\client logos\live in jeans.png"/>
          <p:cNvPicPr>
            <a:picLocks noChangeAspect="1" noChangeArrowheads="1"/>
          </p:cNvPicPr>
          <p:nvPr/>
        </p:nvPicPr>
        <p:blipFill>
          <a:blip r:embed="rId40" cstate="email"/>
          <a:srcRect/>
          <a:stretch>
            <a:fillRect/>
          </a:stretch>
        </p:blipFill>
        <p:spPr bwMode="auto">
          <a:xfrm>
            <a:off x="1493240" y="4766612"/>
            <a:ext cx="1362093" cy="6400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83" name="Picture 6" descr="E:\client logos\killer_jeans.jpg"/>
          <p:cNvPicPr>
            <a:picLocks noChangeAspect="1" noChangeArrowheads="1"/>
          </p:cNvPicPr>
          <p:nvPr/>
        </p:nvPicPr>
        <p:blipFill>
          <a:blip r:embed="rId41" cstate="email"/>
          <a:srcRect/>
          <a:stretch>
            <a:fillRect/>
          </a:stretch>
        </p:blipFill>
        <p:spPr bwMode="auto">
          <a:xfrm>
            <a:off x="2427113" y="3556828"/>
            <a:ext cx="803768" cy="37509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84" name="Picture 5" descr="E:\client logos\irony_jeans.jpg"/>
          <p:cNvPicPr>
            <a:picLocks noChangeAspect="1" noChangeArrowheads="1"/>
          </p:cNvPicPr>
          <p:nvPr/>
        </p:nvPicPr>
        <p:blipFill>
          <a:blip r:embed="rId42" cstate="email"/>
          <a:srcRect/>
          <a:stretch>
            <a:fillRect/>
          </a:stretch>
        </p:blipFill>
        <p:spPr bwMode="auto">
          <a:xfrm>
            <a:off x="1066800" y="3175000"/>
            <a:ext cx="1066800" cy="457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5" name="Picture 59" descr="D:\logos (clients)\Dhekne Classic.jpg"/>
          <p:cNvPicPr>
            <a:picLocks noChangeAspect="1" noChangeArrowheads="1"/>
          </p:cNvPicPr>
          <p:nvPr/>
        </p:nvPicPr>
        <p:blipFill>
          <a:blip r:embed="rId43" cstate="email"/>
          <a:srcRect/>
          <a:stretch>
            <a:fillRect/>
          </a:stretch>
        </p:blipFill>
        <p:spPr bwMode="auto">
          <a:xfrm>
            <a:off x="1295203" y="3784452"/>
            <a:ext cx="1066800" cy="8180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86" name="Picture 60" descr="D:\logos (clients)\logo-new.png"/>
          <p:cNvPicPr>
            <a:picLocks noChangeAspect="1" noChangeArrowheads="1"/>
          </p:cNvPicPr>
          <p:nvPr/>
        </p:nvPicPr>
        <p:blipFill>
          <a:blip r:embed="rId44" cstate="email"/>
          <a:srcRect/>
          <a:stretch>
            <a:fillRect/>
          </a:stretch>
        </p:blipFill>
        <p:spPr bwMode="auto">
          <a:xfrm>
            <a:off x="177566" y="4776132"/>
            <a:ext cx="1189839" cy="68434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87" name="Picture 61" descr="D:\logos (clients)\page1_logo.jpg"/>
          <p:cNvPicPr>
            <a:picLocks noChangeAspect="1" noChangeArrowheads="1"/>
          </p:cNvPicPr>
          <p:nvPr/>
        </p:nvPicPr>
        <p:blipFill>
          <a:blip r:embed="rId45" cstate="email"/>
          <a:srcRect/>
          <a:stretch>
            <a:fillRect/>
          </a:stretch>
        </p:blipFill>
        <p:spPr bwMode="auto">
          <a:xfrm>
            <a:off x="10185878" y="4251004"/>
            <a:ext cx="801196" cy="4807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8" name="Picture 62" descr="D:\logos (clients)\pepe jeans.png"/>
          <p:cNvPicPr>
            <a:picLocks noChangeAspect="1" noChangeArrowheads="1"/>
          </p:cNvPicPr>
          <p:nvPr/>
        </p:nvPicPr>
        <p:blipFill>
          <a:blip r:embed="rId46" cstate="email"/>
          <a:srcRect/>
          <a:stretch>
            <a:fillRect/>
          </a:stretch>
        </p:blipFill>
        <p:spPr bwMode="auto">
          <a:xfrm>
            <a:off x="142043" y="4154996"/>
            <a:ext cx="1066800" cy="533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9" name="Picture 63" descr="D:\logos (clients)\logo (4).png"/>
          <p:cNvPicPr>
            <a:picLocks noChangeAspect="1" noChangeArrowheads="1"/>
          </p:cNvPicPr>
          <p:nvPr/>
        </p:nvPicPr>
        <p:blipFill>
          <a:blip r:embed="rId47" cstate="email"/>
          <a:srcRect/>
          <a:stretch>
            <a:fillRect/>
          </a:stretch>
        </p:blipFill>
        <p:spPr bwMode="auto">
          <a:xfrm>
            <a:off x="10286752" y="3435708"/>
            <a:ext cx="1002632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0" name="Picture 66" descr="D:\logos (clients)\546595_375145772554036_1875610251_n.jpg"/>
          <p:cNvPicPr>
            <a:picLocks noChangeAspect="1" noChangeArrowheads="1"/>
          </p:cNvPicPr>
          <p:nvPr/>
        </p:nvPicPr>
        <p:blipFill>
          <a:blip r:embed="rId48" cstate="email"/>
          <a:srcRect/>
          <a:stretch>
            <a:fillRect/>
          </a:stretch>
        </p:blipFill>
        <p:spPr bwMode="auto">
          <a:xfrm>
            <a:off x="11128076" y="2051384"/>
            <a:ext cx="836914" cy="61373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91" name="Picture 9" descr="D:\samantha\client logos\signature.jpg"/>
          <p:cNvPicPr>
            <a:picLocks noChangeAspect="1" noChangeArrowheads="1"/>
          </p:cNvPicPr>
          <p:nvPr/>
        </p:nvPicPr>
        <p:blipFill>
          <a:blip r:embed="rId49" cstate="email"/>
          <a:srcRect/>
          <a:stretch>
            <a:fillRect/>
          </a:stretch>
        </p:blipFill>
        <p:spPr bwMode="auto">
          <a:xfrm>
            <a:off x="3162650" y="5602328"/>
            <a:ext cx="950468" cy="6165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92" name="Picture 11" descr="D:\samantha\client logos\budweiser_logo_web.png"/>
          <p:cNvPicPr>
            <a:picLocks noChangeAspect="1" noChangeArrowheads="1"/>
          </p:cNvPicPr>
          <p:nvPr/>
        </p:nvPicPr>
        <p:blipFill>
          <a:blip r:embed="rId50" cstate="email"/>
          <a:srcRect/>
          <a:stretch>
            <a:fillRect/>
          </a:stretch>
        </p:blipFill>
        <p:spPr bwMode="auto">
          <a:xfrm>
            <a:off x="2165486" y="5542337"/>
            <a:ext cx="920892" cy="680688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93" name="Picture 10" descr="UB Group.jpg"/>
          <p:cNvPicPr>
            <a:picLocks noChangeAspect="1"/>
          </p:cNvPicPr>
          <p:nvPr/>
        </p:nvPicPr>
        <p:blipFill>
          <a:blip r:embed="rId51" cstate="email"/>
          <a:srcRect/>
          <a:stretch>
            <a:fillRect/>
          </a:stretch>
        </p:blipFill>
        <p:spPr bwMode="auto">
          <a:xfrm>
            <a:off x="4216399" y="5494192"/>
            <a:ext cx="965945" cy="68996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" name="Picture 69" descr="D:\logos (clients)\Tangerine Resort.jpg"/>
          <p:cNvPicPr>
            <a:picLocks noChangeAspect="1" noChangeArrowheads="1"/>
          </p:cNvPicPr>
          <p:nvPr/>
        </p:nvPicPr>
        <p:blipFill>
          <a:blip r:embed="rId52" cstate="email"/>
          <a:srcRect/>
          <a:stretch>
            <a:fillRect/>
          </a:stretch>
        </p:blipFill>
        <p:spPr bwMode="auto">
          <a:xfrm>
            <a:off x="4053840" y="4716359"/>
            <a:ext cx="1075233" cy="714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5" name="Picture 68" descr="D:\logos (clients)\Golden Tulip.png"/>
          <p:cNvPicPr>
            <a:picLocks noChangeAspect="1" noChangeArrowheads="1"/>
          </p:cNvPicPr>
          <p:nvPr/>
        </p:nvPicPr>
        <p:blipFill>
          <a:blip r:embed="rId53" cstate="email"/>
          <a:srcRect/>
          <a:stretch>
            <a:fillRect/>
          </a:stretch>
        </p:blipFill>
        <p:spPr bwMode="auto">
          <a:xfrm>
            <a:off x="3011648" y="4793896"/>
            <a:ext cx="957783" cy="69078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96" name="Picture 74" descr="D:\logos (clients)\cottonking.jpg"/>
          <p:cNvPicPr>
            <a:picLocks noChangeAspect="1" noChangeArrowheads="1"/>
          </p:cNvPicPr>
          <p:nvPr/>
        </p:nvPicPr>
        <p:blipFill>
          <a:blip r:embed="rId54" cstate="email"/>
          <a:srcRect/>
          <a:stretch>
            <a:fillRect/>
          </a:stretch>
        </p:blipFill>
        <p:spPr bwMode="auto">
          <a:xfrm>
            <a:off x="3825885" y="3708598"/>
            <a:ext cx="820265" cy="389626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97" name="Picture 78" descr="D:\logos (clients)\Drmohans-Diabetes-logo - Copy.jpg"/>
          <p:cNvPicPr>
            <a:picLocks noChangeAspect="1" noChangeArrowheads="1"/>
          </p:cNvPicPr>
          <p:nvPr/>
        </p:nvPicPr>
        <p:blipFill>
          <a:blip r:embed="rId55" cstate="email"/>
          <a:srcRect/>
          <a:stretch>
            <a:fillRect/>
          </a:stretch>
        </p:blipFill>
        <p:spPr bwMode="auto">
          <a:xfrm>
            <a:off x="7236098" y="4064000"/>
            <a:ext cx="1228954" cy="568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8" name="Picture 70" descr="D:\logos (clients)\logo (3).png"/>
          <p:cNvPicPr>
            <a:picLocks noChangeAspect="1" noChangeArrowheads="1"/>
          </p:cNvPicPr>
          <p:nvPr/>
        </p:nvPicPr>
        <p:blipFill>
          <a:blip r:embed="rId56" cstate="email"/>
          <a:srcRect/>
          <a:stretch>
            <a:fillRect/>
          </a:stretch>
        </p:blipFill>
        <p:spPr bwMode="auto">
          <a:xfrm>
            <a:off x="7380975" y="1890190"/>
            <a:ext cx="749894" cy="458374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99" name="Picture 73" descr="D:\logos (clients)\CMM logo.png"/>
          <p:cNvPicPr>
            <a:picLocks noChangeAspect="1" noChangeArrowheads="1"/>
          </p:cNvPicPr>
          <p:nvPr/>
        </p:nvPicPr>
        <p:blipFill>
          <a:blip r:embed="rId57" cstate="email"/>
          <a:srcRect/>
          <a:stretch>
            <a:fillRect/>
          </a:stretch>
        </p:blipFill>
        <p:spPr bwMode="auto">
          <a:xfrm>
            <a:off x="7705989" y="6010774"/>
            <a:ext cx="1446400" cy="3048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00" name="Picture 71" descr="D:\logos (clients)\logo (2).png"/>
          <p:cNvPicPr>
            <a:picLocks noChangeAspect="1" noChangeArrowheads="1"/>
          </p:cNvPicPr>
          <p:nvPr/>
        </p:nvPicPr>
        <p:blipFill>
          <a:blip r:embed="rId58" cstate="email"/>
          <a:srcRect/>
          <a:stretch>
            <a:fillRect/>
          </a:stretch>
        </p:blipFill>
        <p:spPr bwMode="auto">
          <a:xfrm>
            <a:off x="7836852" y="4823393"/>
            <a:ext cx="1087679" cy="69348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201" name="Picture 80" descr="D:\logos (clients)\route 66.png"/>
          <p:cNvPicPr>
            <a:picLocks noChangeAspect="1" noChangeArrowheads="1"/>
          </p:cNvPicPr>
          <p:nvPr/>
        </p:nvPicPr>
        <p:blipFill>
          <a:blip r:embed="rId59" cstate="email"/>
          <a:srcRect/>
          <a:stretch>
            <a:fillRect/>
          </a:stretch>
        </p:blipFill>
        <p:spPr bwMode="auto">
          <a:xfrm>
            <a:off x="5277829" y="5404818"/>
            <a:ext cx="843839" cy="8438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2" name="Picture 2" descr="E:\client logos\casino_carnival.jpg"/>
          <p:cNvPicPr>
            <a:picLocks noChangeAspect="1" noChangeArrowheads="1"/>
          </p:cNvPicPr>
          <p:nvPr/>
        </p:nvPicPr>
        <p:blipFill>
          <a:blip r:embed="rId60" cstate="email"/>
          <a:srcRect/>
          <a:stretch>
            <a:fillRect/>
          </a:stretch>
        </p:blipFill>
        <p:spPr bwMode="auto">
          <a:xfrm>
            <a:off x="6309582" y="4760674"/>
            <a:ext cx="1353265" cy="6713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03" name="Picture 81" descr="D:\logos (clients)\acron-logo.png"/>
          <p:cNvPicPr>
            <a:picLocks noChangeAspect="1" noChangeArrowheads="1"/>
          </p:cNvPicPr>
          <p:nvPr/>
        </p:nvPicPr>
        <p:blipFill>
          <a:blip r:embed="rId61" cstate="email"/>
          <a:srcRect/>
          <a:stretch>
            <a:fillRect/>
          </a:stretch>
        </p:blipFill>
        <p:spPr bwMode="auto">
          <a:xfrm>
            <a:off x="8231912" y="1839692"/>
            <a:ext cx="796586" cy="536647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204" name="Picture 16" descr="D:\samantha\client logos\Sunburn-logo.jpg"/>
          <p:cNvPicPr>
            <a:picLocks noChangeAspect="1" noChangeArrowheads="1"/>
          </p:cNvPicPr>
          <p:nvPr/>
        </p:nvPicPr>
        <p:blipFill>
          <a:blip r:embed="rId62" cstate="email"/>
          <a:srcRect/>
          <a:stretch>
            <a:fillRect/>
          </a:stretch>
        </p:blipFill>
        <p:spPr bwMode="auto">
          <a:xfrm>
            <a:off x="1011538" y="5570290"/>
            <a:ext cx="1066800" cy="57725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</p:pic>
      <p:pic>
        <p:nvPicPr>
          <p:cNvPr id="205" name="Picture 11" descr="LG.jpg"/>
          <p:cNvPicPr>
            <a:picLocks noChangeAspect="1"/>
          </p:cNvPicPr>
          <p:nvPr/>
        </p:nvPicPr>
        <p:blipFill>
          <a:blip r:embed="rId63" cstate="email"/>
          <a:srcRect/>
          <a:stretch>
            <a:fillRect/>
          </a:stretch>
        </p:blipFill>
        <p:spPr bwMode="auto">
          <a:xfrm>
            <a:off x="10005411" y="5704693"/>
            <a:ext cx="1096060" cy="66562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6" name="Picture 72" descr="D:\logos (clients)\casio.jpg"/>
          <p:cNvPicPr>
            <a:picLocks noChangeAspect="1" noChangeArrowheads="1"/>
          </p:cNvPicPr>
          <p:nvPr/>
        </p:nvPicPr>
        <p:blipFill>
          <a:blip r:embed="rId64" cstate="email"/>
          <a:srcRect/>
          <a:stretch>
            <a:fillRect/>
          </a:stretch>
        </p:blipFill>
        <p:spPr bwMode="auto">
          <a:xfrm>
            <a:off x="9276706" y="1345019"/>
            <a:ext cx="1287021" cy="56307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07" name="Picture 21" descr="Frankfinn.jpg"/>
          <p:cNvPicPr>
            <a:picLocks noChangeAspect="1"/>
          </p:cNvPicPr>
          <p:nvPr/>
        </p:nvPicPr>
        <p:blipFill>
          <a:blip r:embed="rId65" cstate="email"/>
          <a:srcRect/>
          <a:stretch>
            <a:fillRect/>
          </a:stretch>
        </p:blipFill>
        <p:spPr bwMode="auto">
          <a:xfrm>
            <a:off x="4310632" y="6312723"/>
            <a:ext cx="1438036" cy="3645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8" name="Picture 21" descr="D:\samantha\client logos\Panasonic-Logo.jpg"/>
          <p:cNvPicPr>
            <a:picLocks noChangeAspect="1" noChangeArrowheads="1"/>
          </p:cNvPicPr>
          <p:nvPr/>
        </p:nvPicPr>
        <p:blipFill>
          <a:blip r:embed="rId66" cstate="email"/>
          <a:srcRect/>
          <a:stretch>
            <a:fillRect/>
          </a:stretch>
        </p:blipFill>
        <p:spPr bwMode="auto">
          <a:xfrm>
            <a:off x="3021557" y="6279272"/>
            <a:ext cx="1147771" cy="427724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209" name="Picture 76" descr="D:\logos (clients)\Zantye's.jpg"/>
          <p:cNvPicPr>
            <a:picLocks noChangeAspect="1" noChangeArrowheads="1"/>
          </p:cNvPicPr>
          <p:nvPr/>
        </p:nvPicPr>
        <p:blipFill>
          <a:blip r:embed="rId67" cstate="email"/>
          <a:srcRect/>
          <a:stretch>
            <a:fillRect/>
          </a:stretch>
        </p:blipFill>
        <p:spPr bwMode="auto">
          <a:xfrm>
            <a:off x="6202085" y="5562830"/>
            <a:ext cx="1376779" cy="614657"/>
          </a:xfrm>
          <a:prstGeom prst="rect">
            <a:avLst/>
          </a:prstGeom>
          <a:noFill/>
        </p:spPr>
      </p:pic>
      <p:pic>
        <p:nvPicPr>
          <p:cNvPr id="210" name="Picture 25" descr="The Navhind Times.jpg"/>
          <p:cNvPicPr>
            <a:picLocks noChangeAspect="1"/>
          </p:cNvPicPr>
          <p:nvPr/>
        </p:nvPicPr>
        <p:blipFill>
          <a:blip r:embed="rId68" cstate="email"/>
          <a:srcRect/>
          <a:stretch>
            <a:fillRect/>
          </a:stretch>
        </p:blipFill>
        <p:spPr bwMode="auto">
          <a:xfrm>
            <a:off x="7656526" y="5751823"/>
            <a:ext cx="2217218" cy="20621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1" name="Picture 19" descr="Dr. Reddy's.jpg"/>
          <p:cNvPicPr>
            <a:picLocks noChangeAspect="1"/>
          </p:cNvPicPr>
          <p:nvPr/>
        </p:nvPicPr>
        <p:blipFill>
          <a:blip r:embed="rId69" cstate="email"/>
          <a:srcRect/>
          <a:stretch>
            <a:fillRect/>
          </a:stretch>
        </p:blipFill>
        <p:spPr bwMode="auto">
          <a:xfrm>
            <a:off x="133642" y="6309940"/>
            <a:ext cx="1233764" cy="41355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2" name="Picture 3" descr="D:\samantha\client logos\jsw steel.jpg"/>
          <p:cNvPicPr>
            <a:picLocks noChangeAspect="1" noChangeArrowheads="1"/>
          </p:cNvPicPr>
          <p:nvPr/>
        </p:nvPicPr>
        <p:blipFill>
          <a:blip r:embed="rId70" cstate="email"/>
          <a:srcRect/>
          <a:stretch>
            <a:fillRect/>
          </a:stretch>
        </p:blipFill>
        <p:spPr bwMode="auto">
          <a:xfrm>
            <a:off x="8383836" y="3131076"/>
            <a:ext cx="630455" cy="3729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13" name="Picture 19" descr="D:\samantha\client logos\bigbazaarenar9.jpg"/>
          <p:cNvPicPr>
            <a:picLocks noChangeAspect="1" noChangeArrowheads="1"/>
          </p:cNvPicPr>
          <p:nvPr/>
        </p:nvPicPr>
        <p:blipFill>
          <a:blip r:embed="rId71" cstate="email"/>
          <a:srcRect/>
          <a:stretch>
            <a:fillRect/>
          </a:stretch>
        </p:blipFill>
        <p:spPr bwMode="auto">
          <a:xfrm>
            <a:off x="9037327" y="6439798"/>
            <a:ext cx="1376419" cy="37625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</p:pic>
      <p:pic>
        <p:nvPicPr>
          <p:cNvPr id="214" name="Picture 23" descr="The times of India.jpg"/>
          <p:cNvPicPr>
            <a:picLocks noChangeAspect="1"/>
          </p:cNvPicPr>
          <p:nvPr/>
        </p:nvPicPr>
        <p:blipFill>
          <a:blip r:embed="rId72" cstate="email"/>
          <a:srcRect/>
          <a:stretch>
            <a:fillRect/>
          </a:stretch>
        </p:blipFill>
        <p:spPr bwMode="auto">
          <a:xfrm>
            <a:off x="5862726" y="6304119"/>
            <a:ext cx="1342507" cy="41307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5" name="Picture 7" descr="D:\samantha\client logos\timex.jpg"/>
          <p:cNvPicPr>
            <a:picLocks noChangeAspect="1" noChangeArrowheads="1"/>
          </p:cNvPicPr>
          <p:nvPr/>
        </p:nvPicPr>
        <p:blipFill>
          <a:blip r:embed="rId73" cstate="email"/>
          <a:srcRect/>
          <a:stretch>
            <a:fillRect/>
          </a:stretch>
        </p:blipFill>
        <p:spPr bwMode="auto">
          <a:xfrm>
            <a:off x="1478023" y="6274965"/>
            <a:ext cx="1449736" cy="42601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</p:pic>
      <p:pic>
        <p:nvPicPr>
          <p:cNvPr id="216" name="Picture 5" descr="D:\samantha\client logos\kidzee-log.png"/>
          <p:cNvPicPr>
            <a:picLocks noChangeAspect="1" noChangeArrowheads="1"/>
          </p:cNvPicPr>
          <p:nvPr/>
        </p:nvPicPr>
        <p:blipFill>
          <a:blip r:embed="rId74" cstate="email"/>
          <a:srcRect/>
          <a:stretch>
            <a:fillRect/>
          </a:stretch>
        </p:blipFill>
        <p:spPr bwMode="auto">
          <a:xfrm>
            <a:off x="8268944" y="3592286"/>
            <a:ext cx="983914" cy="40996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217" name="Picture 216" descr="h.p. verlekar.jpg"/>
          <p:cNvPicPr>
            <a:picLocks noChangeAspect="1"/>
          </p:cNvPicPr>
          <p:nvPr/>
        </p:nvPicPr>
        <p:blipFill>
          <a:blip r:embed="rId75" cstate="email"/>
          <a:stretch>
            <a:fillRect/>
          </a:stretch>
        </p:blipFill>
        <p:spPr>
          <a:xfrm>
            <a:off x="3380740" y="2140954"/>
            <a:ext cx="762000" cy="8331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8" name="Picture 217" descr="Poshak_Logo.jpg"/>
          <p:cNvPicPr>
            <a:picLocks noChangeAspect="1"/>
          </p:cNvPicPr>
          <p:nvPr/>
        </p:nvPicPr>
        <p:blipFill>
          <a:blip r:embed="rId76" cstate="email"/>
          <a:stretch>
            <a:fillRect/>
          </a:stretch>
        </p:blipFill>
        <p:spPr>
          <a:xfrm>
            <a:off x="2473888" y="4014286"/>
            <a:ext cx="1023434" cy="6577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9" name="Picture 218" descr="logo.gif"/>
          <p:cNvPicPr>
            <a:picLocks noChangeAspect="1"/>
          </p:cNvPicPr>
          <p:nvPr/>
        </p:nvPicPr>
        <p:blipFill>
          <a:blip r:embed="rId77" cstate="email"/>
          <a:stretch>
            <a:fillRect/>
          </a:stretch>
        </p:blipFill>
        <p:spPr>
          <a:xfrm>
            <a:off x="9286969" y="4249665"/>
            <a:ext cx="830736" cy="450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0" name="Rectangle 219"/>
          <p:cNvSpPr/>
          <p:nvPr/>
        </p:nvSpPr>
        <p:spPr>
          <a:xfrm>
            <a:off x="3200400" y="355600"/>
            <a:ext cx="5008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OUR CLIENTS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1" name="Picture 2" descr="D:\XRIsX0w3.jpg"/>
          <p:cNvPicPr>
            <a:picLocks noChangeAspect="1" noChangeArrowheads="1"/>
          </p:cNvPicPr>
          <p:nvPr/>
        </p:nvPicPr>
        <p:blipFill>
          <a:blip r:embed="rId78" cstate="email"/>
          <a:srcRect/>
          <a:stretch>
            <a:fillRect/>
          </a:stretch>
        </p:blipFill>
        <p:spPr bwMode="auto">
          <a:xfrm>
            <a:off x="11193290" y="5654269"/>
            <a:ext cx="883208" cy="7381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2" name="Picture 3" descr="D:\logo1.png"/>
          <p:cNvPicPr>
            <a:picLocks noChangeAspect="1" noChangeArrowheads="1"/>
          </p:cNvPicPr>
          <p:nvPr/>
        </p:nvPicPr>
        <p:blipFill>
          <a:blip r:embed="rId79" cstate="email"/>
          <a:srcRect/>
          <a:stretch>
            <a:fillRect/>
          </a:stretch>
        </p:blipFill>
        <p:spPr bwMode="auto">
          <a:xfrm>
            <a:off x="10955630" y="5024214"/>
            <a:ext cx="1070625" cy="4537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3" name="Picture 4" descr="D:\thegoan-logo.png"/>
          <p:cNvPicPr>
            <a:picLocks noChangeAspect="1" noChangeArrowheads="1"/>
          </p:cNvPicPr>
          <p:nvPr/>
        </p:nvPicPr>
        <p:blipFill>
          <a:blip r:embed="rId80" cstate="email"/>
          <a:srcRect/>
          <a:stretch>
            <a:fillRect/>
          </a:stretch>
        </p:blipFill>
        <p:spPr bwMode="auto">
          <a:xfrm>
            <a:off x="10513899" y="6453132"/>
            <a:ext cx="1541082" cy="2958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4" name="Picture 2" descr="D:\daikin-logo.jpg"/>
          <p:cNvPicPr>
            <a:picLocks noChangeAspect="1" noChangeArrowheads="1"/>
          </p:cNvPicPr>
          <p:nvPr/>
        </p:nvPicPr>
        <p:blipFill>
          <a:blip r:embed="rId81" cstate="email"/>
          <a:srcRect/>
          <a:stretch>
            <a:fillRect/>
          </a:stretch>
        </p:blipFill>
        <p:spPr bwMode="auto">
          <a:xfrm>
            <a:off x="109058" y="5595457"/>
            <a:ext cx="806818" cy="5788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5" name="Picture 224" descr="D:\6f4059267d9272185b64a5d116c744ce--fleece-throw-fleece-blankets.jpg"/>
          <p:cNvPicPr>
            <a:picLocks noChangeAspect="1" noChangeArrowheads="1"/>
          </p:cNvPicPr>
          <p:nvPr/>
        </p:nvPicPr>
        <p:blipFill>
          <a:blip r:embed="rId82" cstate="print"/>
          <a:srcRect/>
          <a:stretch>
            <a:fillRect/>
          </a:stretch>
        </p:blipFill>
        <p:spPr bwMode="auto">
          <a:xfrm>
            <a:off x="11379499" y="1243460"/>
            <a:ext cx="714735" cy="714735"/>
          </a:xfrm>
          <a:prstGeom prst="rect">
            <a:avLst/>
          </a:prstGeom>
          <a:noFill/>
        </p:spPr>
      </p:pic>
      <p:pic>
        <p:nvPicPr>
          <p:cNvPr id="226" name="Picture 4" descr="D:\Malabar-1-nn.jpg"/>
          <p:cNvPicPr>
            <a:picLocks noChangeAspect="1" noChangeArrowheads="1"/>
          </p:cNvPicPr>
          <p:nvPr/>
        </p:nvPicPr>
        <p:blipFill>
          <a:blip r:embed="rId83" cstate="print"/>
          <a:srcRect/>
          <a:stretch>
            <a:fillRect/>
          </a:stretch>
        </p:blipFill>
        <p:spPr bwMode="auto">
          <a:xfrm>
            <a:off x="10620914" y="1246187"/>
            <a:ext cx="707749" cy="677503"/>
          </a:xfrm>
          <a:prstGeom prst="rect">
            <a:avLst/>
          </a:prstGeom>
          <a:noFill/>
        </p:spPr>
      </p:pic>
      <p:pic>
        <p:nvPicPr>
          <p:cNvPr id="227" name="Picture 2" descr="D:\logo_6.png"/>
          <p:cNvPicPr>
            <a:picLocks noChangeAspect="1" noChangeArrowheads="1"/>
          </p:cNvPicPr>
          <p:nvPr/>
        </p:nvPicPr>
        <p:blipFill>
          <a:blip r:embed="rId84" cstate="print"/>
          <a:srcRect/>
          <a:stretch>
            <a:fillRect/>
          </a:stretch>
        </p:blipFill>
        <p:spPr bwMode="auto">
          <a:xfrm>
            <a:off x="6668859" y="3302455"/>
            <a:ext cx="1593396" cy="796698"/>
          </a:xfrm>
          <a:prstGeom prst="rect">
            <a:avLst/>
          </a:prstGeom>
          <a:noFill/>
        </p:spPr>
      </p:pic>
      <p:pic>
        <p:nvPicPr>
          <p:cNvPr id="228" name="Picture 8" descr="D:\3dc4ae601d9650e6a896d787c966c9f5.png"/>
          <p:cNvPicPr>
            <a:picLocks noChangeAspect="1" noChangeArrowheads="1"/>
          </p:cNvPicPr>
          <p:nvPr/>
        </p:nvPicPr>
        <p:blipFill>
          <a:blip r:embed="rId85" cstate="print"/>
          <a:srcRect/>
          <a:stretch>
            <a:fillRect/>
          </a:stretch>
        </p:blipFill>
        <p:spPr bwMode="auto">
          <a:xfrm>
            <a:off x="9075421" y="2829397"/>
            <a:ext cx="1181100" cy="56271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229" name="Picture 10" descr="D:\delvin logo.jpg"/>
          <p:cNvPicPr>
            <a:picLocks noChangeAspect="1" noChangeArrowheads="1"/>
          </p:cNvPicPr>
          <p:nvPr/>
        </p:nvPicPr>
        <p:blipFill>
          <a:blip r:embed="rId86" cstate="print"/>
          <a:srcRect/>
          <a:stretch>
            <a:fillRect/>
          </a:stretch>
        </p:blipFill>
        <p:spPr bwMode="auto">
          <a:xfrm>
            <a:off x="4823461" y="4031803"/>
            <a:ext cx="1103124" cy="646878"/>
          </a:xfrm>
          <a:prstGeom prst="rect">
            <a:avLst/>
          </a:prstGeom>
          <a:noFill/>
        </p:spPr>
      </p:pic>
      <p:pic>
        <p:nvPicPr>
          <p:cNvPr id="230" name="Picture 17" descr="BSNL.jpg"/>
          <p:cNvPicPr>
            <a:picLocks noChangeAspect="1"/>
          </p:cNvPicPr>
          <p:nvPr/>
        </p:nvPicPr>
        <p:blipFill>
          <a:blip r:embed="rId87" cstate="email"/>
          <a:srcRect/>
          <a:stretch>
            <a:fillRect/>
          </a:stretch>
        </p:blipFill>
        <p:spPr bwMode="auto">
          <a:xfrm>
            <a:off x="5797905" y="4090050"/>
            <a:ext cx="737118" cy="49719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1" name="Picture 24" descr="BSA Motors.jpg"/>
          <p:cNvPicPr>
            <a:picLocks noChangeAspect="1"/>
          </p:cNvPicPr>
          <p:nvPr/>
        </p:nvPicPr>
        <p:blipFill>
          <a:blip r:embed="rId88" cstate="email"/>
          <a:srcRect/>
          <a:stretch>
            <a:fillRect/>
          </a:stretch>
        </p:blipFill>
        <p:spPr bwMode="auto">
          <a:xfrm>
            <a:off x="3644460" y="4131934"/>
            <a:ext cx="1317740" cy="5162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2" name="Picture 67" descr="D:\logos (clients)\Fidalgo.png"/>
          <p:cNvPicPr>
            <a:picLocks noChangeAspect="1" noChangeArrowheads="1"/>
          </p:cNvPicPr>
          <p:nvPr/>
        </p:nvPicPr>
        <p:blipFill>
          <a:blip r:embed="rId89" cstate="email"/>
          <a:srcRect/>
          <a:stretch>
            <a:fillRect/>
          </a:stretch>
        </p:blipFill>
        <p:spPr bwMode="auto">
          <a:xfrm>
            <a:off x="5296621" y="4660496"/>
            <a:ext cx="888128" cy="69781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233" name="Picture 20" descr="INOX.jpg"/>
          <p:cNvPicPr>
            <a:picLocks noChangeAspect="1"/>
          </p:cNvPicPr>
          <p:nvPr/>
        </p:nvPicPr>
        <p:blipFill>
          <a:blip r:embed="rId90" cstate="email"/>
          <a:srcRect/>
          <a:stretch>
            <a:fillRect/>
          </a:stretch>
        </p:blipFill>
        <p:spPr bwMode="auto">
          <a:xfrm>
            <a:off x="4800600" y="3607418"/>
            <a:ext cx="597057" cy="462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4" name="Picture 233" descr="logo of fc bardez goa.jpg"/>
          <p:cNvPicPr>
            <a:picLocks noChangeAspect="1"/>
          </p:cNvPicPr>
          <p:nvPr/>
        </p:nvPicPr>
        <p:blipFill>
          <a:blip r:embed="rId91" cstate="email"/>
          <a:stretch>
            <a:fillRect/>
          </a:stretch>
        </p:blipFill>
        <p:spPr>
          <a:xfrm>
            <a:off x="4277945" y="2642985"/>
            <a:ext cx="448067" cy="5040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175657" y="210174"/>
            <a:ext cx="7779099" cy="86188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Keserval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(near Verna Industrial Estate) </a:t>
            </a:r>
            <a:b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</a:b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ftf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Margao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, Vasco (airport) to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Panjim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(60x20) </a:t>
            </a:r>
            <a: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  <a:t/>
            </a:r>
            <a:b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</a:br>
            <a:endParaRPr kumimoji="0" lang="en-US" sz="2400" b="0" i="0" u="none" strike="noStrike" kern="1200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01048" y="1073599"/>
            <a:ext cx="2490952" cy="54219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accent3"/>
                </a:solidFill>
                <a:latin typeface="Futura Lt BT" pitchFamily="34" charset="0"/>
              </a:rPr>
              <a:t>Billboard Rationale 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latin typeface="Futura Lt BT" pitchFamily="34" charset="0"/>
              </a:rPr>
              <a:t>High Traffic Area – Industrial hub, visible to traffic entering into </a:t>
            </a:r>
            <a:r>
              <a:rPr lang="en-US" sz="1600" dirty="0" err="1" smtClean="0">
                <a:latin typeface="Futura Lt BT" pitchFamily="34" charset="0"/>
              </a:rPr>
              <a:t>Agassaim</a:t>
            </a:r>
            <a:r>
              <a:rPr lang="en-US" sz="1600" dirty="0" smtClean="0">
                <a:latin typeface="Futura Lt BT" pitchFamily="34" charset="0"/>
              </a:rPr>
              <a:t>, </a:t>
            </a:r>
            <a:r>
              <a:rPr lang="en-US" sz="1600" dirty="0" err="1" smtClean="0">
                <a:latin typeface="Futura Lt BT" pitchFamily="34" charset="0"/>
              </a:rPr>
              <a:t>Panjim</a:t>
            </a:r>
            <a:r>
              <a:rPr lang="en-US" sz="1600" dirty="0" smtClean="0">
                <a:latin typeface="Futura Lt BT" pitchFamily="34" charset="0"/>
              </a:rPr>
              <a:t>, </a:t>
            </a:r>
            <a:r>
              <a:rPr lang="en-US" sz="1600" dirty="0" err="1" smtClean="0">
                <a:latin typeface="Futura Lt BT" pitchFamily="34" charset="0"/>
              </a:rPr>
              <a:t>Mapusa</a:t>
            </a:r>
            <a:r>
              <a:rPr lang="en-US" sz="1600" dirty="0" smtClean="0">
                <a:latin typeface="Futura Lt BT" pitchFamily="34" charset="0"/>
              </a:rPr>
              <a:t> from </a:t>
            </a:r>
            <a:r>
              <a:rPr lang="en-US" sz="1600" dirty="0" err="1" smtClean="0">
                <a:latin typeface="Futura Lt BT" pitchFamily="34" charset="0"/>
              </a:rPr>
              <a:t>Margao</a:t>
            </a:r>
            <a:r>
              <a:rPr lang="en-US" sz="1600" dirty="0" smtClean="0">
                <a:latin typeface="Futura Lt BT" pitchFamily="34" charset="0"/>
              </a:rPr>
              <a:t> city, Vasco city, Verna Industrial Estate etc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bang opposite Toyota showroom , site very close to airport, Verna Industrial Estate,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Bmw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Honda, Ford,  Hyundai showrooms. Head on visibility)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6" name="Picture 2" descr="D:\client monitoring\big bazaar\keserval (near verna industrail estate) 60x20 (4).JPG"/>
          <p:cNvPicPr>
            <a:picLocks noChangeAspect="1" noChangeArrowheads="1"/>
          </p:cNvPicPr>
          <p:nvPr/>
        </p:nvPicPr>
        <p:blipFill>
          <a:blip r:embed="rId3" cstate="email"/>
          <a:srcRect r="525"/>
          <a:stretch>
            <a:fillRect/>
          </a:stretch>
        </p:blipFill>
        <p:spPr bwMode="auto">
          <a:xfrm>
            <a:off x="0" y="1005840"/>
            <a:ext cx="9711559" cy="5852160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8" name="Rectangle 7"/>
          <p:cNvSpPr/>
          <p:nvPr/>
        </p:nvSpPr>
        <p:spPr>
          <a:xfrm>
            <a:off x="5076497" y="1051035"/>
            <a:ext cx="4572000" cy="152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997934" y="246641"/>
            <a:ext cx="8033657" cy="1096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Verna (near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Nagoa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panchayat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)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ftf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Panjim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to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Margao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(39x20)</a:t>
            </a:r>
            <a: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  <a:t/>
            </a:r>
            <a:b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</a:br>
            <a:endParaRPr kumimoji="0" lang="en-US" sz="2400" b="0" i="0" u="none" strike="noStrike" kern="1200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01048" y="1083123"/>
            <a:ext cx="2490952" cy="545207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endParaRPr lang="en-US" sz="1600" b="1" u="sng" dirty="0" smtClean="0">
              <a:solidFill>
                <a:schemeClr val="accent3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latin typeface="Futura Lt BT" pitchFamily="34" charset="0"/>
              </a:rPr>
              <a:t> High Traffic Area - Industrial hub, visible to traffic entering into </a:t>
            </a:r>
            <a:r>
              <a:rPr lang="en-US" sz="1600" dirty="0" err="1" smtClean="0">
                <a:latin typeface="Futura Lt BT" pitchFamily="34" charset="0"/>
              </a:rPr>
              <a:t>Margao</a:t>
            </a:r>
            <a:r>
              <a:rPr lang="en-US" sz="1600" dirty="0" smtClean="0">
                <a:latin typeface="Futura Lt BT" pitchFamily="34" charset="0"/>
              </a:rPr>
              <a:t> city from </a:t>
            </a:r>
            <a:r>
              <a:rPr lang="en-US" sz="1600" dirty="0" err="1" smtClean="0">
                <a:latin typeface="Futura Lt BT" pitchFamily="34" charset="0"/>
              </a:rPr>
              <a:t>Panjim</a:t>
            </a:r>
            <a:r>
              <a:rPr lang="en-US" sz="1600" dirty="0" smtClean="0">
                <a:latin typeface="Futura Lt BT" pitchFamily="34" charset="0"/>
              </a:rPr>
              <a:t> city, Vasco city, </a:t>
            </a:r>
            <a:r>
              <a:rPr lang="en-US" sz="1600" dirty="0" err="1" smtClean="0">
                <a:latin typeface="Futura Lt BT" pitchFamily="34" charset="0"/>
              </a:rPr>
              <a:t>Agassaim</a:t>
            </a:r>
            <a:r>
              <a:rPr lang="en-US" sz="1600" dirty="0" smtClean="0">
                <a:latin typeface="Futura Lt BT" pitchFamily="34" charset="0"/>
              </a:rPr>
              <a:t> etc</a:t>
            </a:r>
          </a:p>
          <a:p>
            <a:pPr algn="ctr"/>
            <a:r>
              <a:rPr lang="en-US" sz="1600" dirty="0" smtClean="0">
                <a:latin typeface="Futura Lt BT" pitchFamily="34" charset="0"/>
              </a:rPr>
              <a:t> 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very close to airport, Verna Industrial Estate,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Bmw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Honda, Ford, Mahindra, Hyundai showrooms.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Bmw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Honda, Hyundai showrooms. Head on visibility)</a:t>
            </a:r>
          </a:p>
        </p:txBody>
      </p:sp>
      <p:pic>
        <p:nvPicPr>
          <p:cNvPr id="6" name="Picture 3" descr="C:\Users\Media Planner\Desktop\New folder\verna (near nagoa panchayat) ftf panjim to margao (40x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5" cy="585216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50235" y="1145628"/>
            <a:ext cx="2960827" cy="17587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839686" y="239493"/>
            <a:ext cx="6291943" cy="1096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Margao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entrance (90x30)</a:t>
            </a:r>
            <a: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  <a:t/>
            </a:r>
            <a:b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</a:br>
            <a:endParaRPr kumimoji="0" lang="en-US" sz="2400" b="0" i="0" u="none" strike="noStrike" kern="1200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06708" y="1077681"/>
            <a:ext cx="2485292" cy="533484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endParaRPr lang="en-US" sz="1600" b="1" u="sng" dirty="0" smtClean="0">
              <a:solidFill>
                <a:schemeClr val="accent3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latin typeface="Futura Lt BT" pitchFamily="34" charset="0"/>
              </a:rPr>
              <a:t>High Traffic Area – Commercial hub, visible to traffic entering into </a:t>
            </a:r>
            <a:r>
              <a:rPr lang="en-US" sz="1600" dirty="0" err="1" smtClean="0">
                <a:latin typeface="Futura Lt BT" pitchFamily="34" charset="0"/>
              </a:rPr>
              <a:t>Margao</a:t>
            </a:r>
            <a:r>
              <a:rPr lang="en-US" sz="1600" dirty="0" smtClean="0">
                <a:latin typeface="Futura Lt BT" pitchFamily="34" charset="0"/>
              </a:rPr>
              <a:t> city from </a:t>
            </a:r>
            <a:r>
              <a:rPr lang="en-US" sz="1600" dirty="0" err="1" smtClean="0">
                <a:latin typeface="Futura Lt BT" pitchFamily="34" charset="0"/>
              </a:rPr>
              <a:t>Panjim</a:t>
            </a:r>
            <a:r>
              <a:rPr lang="en-US" sz="1600" dirty="0" smtClean="0">
                <a:latin typeface="Futura Lt BT" pitchFamily="34" charset="0"/>
              </a:rPr>
              <a:t> city, Vasco city, Verna Industrial Estate etc 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bang at the entrance of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Margao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city, very close to Honda showroom,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Inox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etc.)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8" name="Picture 2" descr="C:\Users\Media Planner\Desktop\New folder\margao entrance (90x3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5" cy="585216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984939" y="1040525"/>
            <a:ext cx="5833240" cy="22597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881727" y="0"/>
            <a:ext cx="6291943" cy="1096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city entrance (30x20)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06708" y="1077681"/>
            <a:ext cx="2485292" cy="533484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/>
            <a:endParaRPr lang="en-US" sz="1600" dirty="0" smtClean="0">
              <a:solidFill>
                <a:schemeClr val="bg2"/>
              </a:solidFill>
            </a:endParaRP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High Traffic Area – Commercial hub, visible to traffic entering into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 from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Panjim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city, Vasco city, Verna Industrial Estate etc </a:t>
            </a:r>
          </a:p>
          <a:p>
            <a:pPr algn="ctr"/>
            <a:endParaRPr lang="en-US" sz="1600" dirty="0" smtClean="0">
              <a:latin typeface="Futura Lt BT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* (Site bang at the entrance of </a:t>
            </a:r>
            <a:r>
              <a:rPr lang="en-US" sz="1600" dirty="0" err="1" smtClean="0">
                <a:solidFill>
                  <a:schemeClr val="tx2"/>
                </a:solidFill>
                <a:latin typeface="Futura Lt BT"/>
              </a:rPr>
              <a:t>Margao</a:t>
            </a:r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 city, very close to Honda showroom, </a:t>
            </a:r>
            <a:r>
              <a:rPr lang="en-US" sz="1600" dirty="0" err="1" smtClean="0">
                <a:solidFill>
                  <a:schemeClr val="tx2"/>
                </a:solidFill>
                <a:latin typeface="Futura Lt BT"/>
              </a:rPr>
              <a:t>Margao</a:t>
            </a:r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Futura Lt BT"/>
              </a:rPr>
              <a:t>ktc</a:t>
            </a:r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 bus stand, </a:t>
            </a:r>
            <a:r>
              <a:rPr lang="en-US" sz="1600" dirty="0" err="1" smtClean="0">
                <a:solidFill>
                  <a:schemeClr val="tx2"/>
                </a:solidFill>
                <a:latin typeface="Futura Lt BT"/>
              </a:rPr>
              <a:t>Osia</a:t>
            </a:r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 Multiplex)</a:t>
            </a:r>
            <a:endParaRPr lang="en-US" sz="1600" dirty="0">
              <a:solidFill>
                <a:schemeClr val="tx2"/>
              </a:solidFill>
              <a:latin typeface="Futura Lt BT"/>
            </a:endParaRPr>
          </a:p>
        </p:txBody>
      </p:sp>
      <p:pic>
        <p:nvPicPr>
          <p:cNvPr id="8" name="Picture 7" descr="D:\THINKBIG ADVERTISING\06) goa plan\edited photos\margao city entrance (30x20)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9266" cy="585216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306208" y="1082566"/>
            <a:ext cx="3226676" cy="2406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3107508" y="0"/>
            <a:ext cx="6291943" cy="1096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city circle (60x30)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11559" y="1077681"/>
            <a:ext cx="2480441" cy="533484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r>
              <a:rPr lang="en-US" sz="1600" b="1" u="sng" dirty="0" smtClean="0">
                <a:solidFill>
                  <a:schemeClr val="accent3"/>
                </a:solidFill>
                <a:latin typeface="Futura Lt BT" pitchFamily="34" charset="0"/>
              </a:rPr>
              <a:t> </a:t>
            </a:r>
          </a:p>
          <a:p>
            <a:pPr algn="ctr"/>
            <a:r>
              <a:rPr lang="en-US" sz="1600" dirty="0" smtClean="0">
                <a:latin typeface="Futura Lt BT" pitchFamily="34" charset="0"/>
              </a:rPr>
              <a:t>High Traffic Area – Commercial hub, visible to traffic entering into </a:t>
            </a:r>
            <a:r>
              <a:rPr lang="en-US" sz="1600" dirty="0" err="1" smtClean="0">
                <a:latin typeface="Futura Lt BT" pitchFamily="34" charset="0"/>
              </a:rPr>
              <a:t>Margao</a:t>
            </a:r>
            <a:r>
              <a:rPr lang="en-US" sz="1600" dirty="0" smtClean="0">
                <a:latin typeface="Futura Lt BT" pitchFamily="34" charset="0"/>
              </a:rPr>
              <a:t> city from </a:t>
            </a:r>
            <a:r>
              <a:rPr lang="en-US" sz="1600" dirty="0" err="1" smtClean="0">
                <a:latin typeface="Futura Lt BT" pitchFamily="34" charset="0"/>
              </a:rPr>
              <a:t>Panjim</a:t>
            </a:r>
            <a:r>
              <a:rPr lang="en-US" sz="1600" dirty="0" smtClean="0">
                <a:latin typeface="Futura Lt BT" pitchFamily="34" charset="0"/>
              </a:rPr>
              <a:t> </a:t>
            </a:r>
            <a:r>
              <a:rPr lang="en-US" sz="1600" dirty="0" err="1" smtClean="0">
                <a:latin typeface="Futura Lt BT" pitchFamily="34" charset="0"/>
              </a:rPr>
              <a:t>city,Vasco</a:t>
            </a:r>
            <a:r>
              <a:rPr lang="en-US" sz="1600" dirty="0" smtClean="0">
                <a:latin typeface="Futura Lt BT" pitchFamily="34" charset="0"/>
              </a:rPr>
              <a:t> city, Verna Industrial Estate etc 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bang at the entrance of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Margao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city, very close to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Mathani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Saldanha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administrative complex and Honda showroom,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Inox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etc.)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6" name="Picture 2" descr="C:\Users\Media Planner\Desktop\New folder\margao city circle (60x3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6" cy="585216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782207" y="1148576"/>
            <a:ext cx="3415862" cy="2204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860706" y="0"/>
            <a:ext cx="6537060" cy="977462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2500"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Goa entrance from </a:t>
            </a:r>
            <a:r>
              <a:rPr lang="en-US" sz="2400" b="1" dirty="0" err="1" smtClean="0">
                <a:solidFill>
                  <a:schemeClr val="bg2"/>
                </a:solidFill>
              </a:rPr>
              <a:t>karnataka</a:t>
            </a:r>
            <a:r>
              <a:rPr lang="en-US" sz="2400" b="1" dirty="0" smtClean="0">
                <a:solidFill>
                  <a:schemeClr val="bg2"/>
                </a:solidFill>
              </a:rPr>
              <a:t>, </a:t>
            </a:r>
            <a:r>
              <a:rPr lang="en-US" sz="2400" b="1" dirty="0" err="1" smtClean="0">
                <a:solidFill>
                  <a:schemeClr val="bg2"/>
                </a:solidFill>
              </a:rPr>
              <a:t>karwar</a:t>
            </a:r>
            <a:r>
              <a:rPr lang="en-US" sz="2400" b="1" dirty="0" smtClean="0">
                <a:solidFill>
                  <a:schemeClr val="bg2"/>
                </a:solidFill>
              </a:rPr>
              <a:t>, near </a:t>
            </a:r>
            <a:r>
              <a:rPr lang="en-US" sz="2400" b="1" dirty="0" err="1" smtClean="0">
                <a:solidFill>
                  <a:schemeClr val="bg2"/>
                </a:solidFill>
              </a:rPr>
              <a:t>sirlim</a:t>
            </a:r>
            <a:r>
              <a:rPr lang="en-US" sz="2400" b="1" dirty="0" smtClean="0">
                <a:solidFill>
                  <a:schemeClr val="bg2"/>
                </a:solidFill>
              </a:rPr>
              <a:t> (</a:t>
            </a:r>
            <a:r>
              <a:rPr lang="en-US" sz="2400" b="1" dirty="0" err="1" smtClean="0">
                <a:solidFill>
                  <a:schemeClr val="bg2"/>
                </a:solidFill>
              </a:rPr>
              <a:t>navelim</a:t>
            </a:r>
            <a:r>
              <a:rPr lang="en-US" sz="2400" b="1" dirty="0" smtClean="0">
                <a:solidFill>
                  <a:schemeClr val="bg2"/>
                </a:solidFill>
              </a:rPr>
              <a:t>)  </a:t>
            </a:r>
            <a:r>
              <a:rPr lang="en-US" sz="2400" b="1" dirty="0" err="1" smtClean="0">
                <a:solidFill>
                  <a:schemeClr val="bg2"/>
                </a:solidFill>
              </a:rPr>
              <a:t>ftf</a:t>
            </a:r>
            <a:r>
              <a:rPr lang="en-US" sz="2400" b="1" dirty="0" smtClean="0">
                <a:solidFill>
                  <a:schemeClr val="bg2"/>
                </a:solidFill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</a:rPr>
              <a:t>canacona</a:t>
            </a:r>
            <a:r>
              <a:rPr lang="en-US" sz="2400" b="1" dirty="0" smtClean="0">
                <a:solidFill>
                  <a:schemeClr val="bg2"/>
                </a:solidFill>
              </a:rPr>
              <a:t> to </a:t>
            </a:r>
            <a:r>
              <a:rPr lang="en-US" sz="2400" b="1" dirty="0" err="1" smtClean="0">
                <a:solidFill>
                  <a:schemeClr val="bg2"/>
                </a:solidFill>
              </a:rPr>
              <a:t>margao</a:t>
            </a:r>
            <a:r>
              <a:rPr lang="en-US" sz="2400" b="1" dirty="0" smtClean="0">
                <a:solidFill>
                  <a:schemeClr val="bg2"/>
                </a:solidFill>
              </a:rPr>
              <a:t> (1) 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(30x20) (1)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06708" y="1077681"/>
            <a:ext cx="2485292" cy="533484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 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High Traffic Area – Commercial hub, visible to traffic entering into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Margao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city,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Colva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Beach,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Benaulim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, from  </a:t>
            </a:r>
            <a:r>
              <a:rPr lang="en-US" sz="1600" dirty="0" err="1" smtClean="0">
                <a:solidFill>
                  <a:schemeClr val="bg2"/>
                </a:solidFill>
                <a:latin typeface="Futura Lt BT"/>
              </a:rPr>
              <a:t>Canacona</a:t>
            </a:r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&amp; Karnataka.</a:t>
            </a:r>
            <a:endParaRPr lang="en-US" sz="1600" dirty="0">
              <a:solidFill>
                <a:schemeClr val="bg2"/>
              </a:solidFill>
              <a:latin typeface="Futura Lt BT"/>
            </a:endParaRPr>
          </a:p>
        </p:txBody>
      </p:sp>
      <p:pic>
        <p:nvPicPr>
          <p:cNvPr id="8" name="Picture 2" descr="C:\Users\Media Planner\Desktop\New folder\sirlim (near navelim) ftf canacona to margao (30x20)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5" cy="585216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1530" y="1219199"/>
            <a:ext cx="2659118" cy="22281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626326" y="0"/>
            <a:ext cx="6683828" cy="1096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Vasco city entrance &amp; exit (31x16) </a:t>
            </a:r>
            <a:endParaRPr lang="en-US" sz="2400" b="1" dirty="0">
              <a:solidFill>
                <a:schemeClr val="bg2"/>
              </a:solidFill>
              <a:latin typeface="Futura Lt BT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11559" y="1083124"/>
            <a:ext cx="2480441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 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/>
              </a:rPr>
              <a:t> High Traffic Area – visible to traffic entering into Vasco city, airport.</a:t>
            </a:r>
          </a:p>
          <a:p>
            <a:pPr algn="ctr"/>
            <a:endParaRPr lang="en-US" sz="1600" dirty="0" smtClean="0">
              <a:solidFill>
                <a:schemeClr val="bg2"/>
              </a:solidFill>
              <a:latin typeface="Futura Lt BT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/>
              </a:rPr>
              <a:t>* (Site very close to airport, Head on visibility)</a:t>
            </a:r>
            <a:endParaRPr lang="en-US" sz="1600" dirty="0">
              <a:solidFill>
                <a:schemeClr val="tx2"/>
              </a:solidFill>
              <a:latin typeface="Futura Lt BT"/>
            </a:endParaRPr>
          </a:p>
        </p:txBody>
      </p:sp>
      <p:pic>
        <p:nvPicPr>
          <p:cNvPr id="8" name="Picture 2" descr="C:\Users\Media Planner\Desktop\vasco city entrance &amp; exit (31x1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9650"/>
            <a:ext cx="9705976" cy="584835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26124" y="1091152"/>
            <a:ext cx="3259886" cy="33021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626326" y="178979"/>
            <a:ext cx="6683828" cy="1096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Vasco city (airport) to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Panjim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(32x20)</a:t>
            </a:r>
            <a: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  <a:t/>
            </a:r>
            <a:b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</a:br>
            <a:endParaRPr kumimoji="0" lang="en-US" sz="2400" b="0" i="0" u="none" strike="noStrike" kern="1200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01048" y="1083124"/>
            <a:ext cx="2490951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r>
              <a:rPr lang="en-US" sz="1600" b="1" u="sng" dirty="0" smtClean="0">
                <a:solidFill>
                  <a:schemeClr val="accent3"/>
                </a:solidFill>
                <a:latin typeface="Futura Lt BT" pitchFamily="34" charset="0"/>
              </a:rPr>
              <a:t> </a:t>
            </a:r>
          </a:p>
          <a:p>
            <a:pPr algn="ctr"/>
            <a:r>
              <a:rPr lang="en-US" sz="1600" dirty="0" smtClean="0">
                <a:latin typeface="Futura Lt BT" pitchFamily="34" charset="0"/>
              </a:rPr>
              <a:t>High Traffic Area – Industrial hub, visible to traffic entering into </a:t>
            </a:r>
            <a:r>
              <a:rPr lang="en-US" sz="1600" dirty="0" err="1" smtClean="0">
                <a:latin typeface="Futura Lt BT" pitchFamily="34" charset="0"/>
              </a:rPr>
              <a:t>Panjim</a:t>
            </a:r>
            <a:r>
              <a:rPr lang="en-US" sz="1600" dirty="0" smtClean="0">
                <a:latin typeface="Futura Lt BT" pitchFamily="34" charset="0"/>
              </a:rPr>
              <a:t> city, from airport, Vasco city.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very close to Anderson Marine, Club Lava &amp;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Chowgule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Showroom. Head on Visibility)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6" name="Picture 2" descr="C:\Users\Media Planner\Desktop\New folder\vasco city (airport) to panjim (32x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5" cy="585216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770179" y="1387366"/>
            <a:ext cx="3520965" cy="25224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626326" y="252551"/>
            <a:ext cx="6683828" cy="1096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Vasco city (airport) to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</a:rPr>
              <a:t>Panjim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</a:rPr>
              <a:t> (60x25)</a:t>
            </a:r>
            <a: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  <a:t/>
            </a:r>
            <a:b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Lt BT" pitchFamily="34" charset="0"/>
                <a:ea typeface="+mj-ea"/>
                <a:cs typeface="+mj-cs"/>
              </a:rPr>
            </a:br>
            <a:endParaRPr kumimoji="0" lang="en-US" sz="2400" b="0" i="0" u="none" strike="noStrike" kern="1200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01048" y="1083124"/>
            <a:ext cx="2490952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r>
              <a:rPr lang="en-US" sz="1600" b="1" u="sng" dirty="0" smtClean="0">
                <a:solidFill>
                  <a:schemeClr val="accent3"/>
                </a:solidFill>
                <a:latin typeface="Futura Lt BT" pitchFamily="34" charset="0"/>
              </a:rPr>
              <a:t> </a:t>
            </a:r>
          </a:p>
          <a:p>
            <a:pPr algn="ctr"/>
            <a:r>
              <a:rPr lang="en-US" sz="1600" dirty="0" smtClean="0">
                <a:latin typeface="Futura Lt BT" pitchFamily="34" charset="0"/>
              </a:rPr>
              <a:t>High Traffic Area – Industrial hub, visible to traffic entering into </a:t>
            </a:r>
            <a:r>
              <a:rPr lang="en-US" sz="1600" dirty="0" err="1" smtClean="0">
                <a:latin typeface="Futura Lt BT" pitchFamily="34" charset="0"/>
              </a:rPr>
              <a:t>Panjim</a:t>
            </a:r>
            <a:r>
              <a:rPr lang="en-US" sz="1600" dirty="0" smtClean="0">
                <a:latin typeface="Futura Lt BT" pitchFamily="34" charset="0"/>
              </a:rPr>
              <a:t> city, from airport, Vasco city.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very close to Anderson Marine, Club Lava &amp;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Chowgule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Showroom. Head on Visibility)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6" name="Picture 2" descr="C:\Users\Media Planner\Desktop\New folder\vasco city (airport) to panjim (60x2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6" cy="585216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402317" y="1100514"/>
            <a:ext cx="4225160" cy="21261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logos\thinkbigPNG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16235" y="833122"/>
            <a:ext cx="7041125" cy="3776019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-2286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496235" y="3764977"/>
            <a:ext cx="513139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cs typeface="Arial" charset="0"/>
              </a:rPr>
              <a:t>455, Anthony Villa, Abaixo vaddo, </a:t>
            </a:r>
          </a:p>
          <a:p>
            <a:pPr algn="ctr"/>
            <a:r>
              <a:rPr lang="en-US" sz="2000" b="1" dirty="0">
                <a:cs typeface="Arial" charset="0"/>
              </a:rPr>
              <a:t>Canca – Parra, Bardez  </a:t>
            </a:r>
          </a:p>
          <a:p>
            <a:pPr algn="ctr"/>
            <a:r>
              <a:rPr lang="en-US" sz="2000" b="1" dirty="0">
                <a:cs typeface="Arial" charset="0"/>
              </a:rPr>
              <a:t>Goa - 403510</a:t>
            </a:r>
          </a:p>
          <a:p>
            <a:pPr algn="ctr"/>
            <a:r>
              <a:rPr lang="en-US" sz="2000" b="1" dirty="0" smtClean="0">
                <a:cs typeface="Arial" charset="0"/>
                <a:hlinkClick r:id="rId3"/>
              </a:rPr>
              <a:t>Tel: 08322472141</a:t>
            </a:r>
            <a:r>
              <a:rPr lang="en-US" sz="2000" b="1" dirty="0" smtClean="0">
                <a:cs typeface="Arial" charset="0"/>
              </a:rPr>
              <a:t> </a:t>
            </a:r>
            <a:endParaRPr lang="en-US" sz="2000" b="1" dirty="0">
              <a:cs typeface="Arial" charset="0"/>
            </a:endParaRPr>
          </a:p>
          <a:p>
            <a:pPr algn="ctr"/>
            <a:r>
              <a:rPr lang="en-US" sz="2000" b="1" dirty="0" smtClean="0">
                <a:cs typeface="Arial" charset="0"/>
              </a:rPr>
              <a:t>Mob</a:t>
            </a:r>
            <a:r>
              <a:rPr lang="en-US" sz="2000" b="1" dirty="0">
                <a:cs typeface="Arial" charset="0"/>
              </a:rPr>
              <a:t>: </a:t>
            </a:r>
            <a:r>
              <a:rPr lang="en-US" sz="2000" b="1" dirty="0" smtClean="0">
                <a:cs typeface="Arial" charset="0"/>
              </a:rPr>
              <a:t>9764754567|7378883171 |7378883191 </a:t>
            </a:r>
            <a:endParaRPr lang="en-US" sz="2000" b="1" dirty="0">
              <a:cs typeface="Arial" charset="0"/>
            </a:endParaRPr>
          </a:p>
          <a:p>
            <a:pPr algn="ctr"/>
            <a:r>
              <a:rPr lang="en-US" sz="2000" b="1" dirty="0">
                <a:cs typeface="Arial" charset="0"/>
              </a:rPr>
              <a:t>Email: </a:t>
            </a:r>
            <a:r>
              <a:rPr lang="en-US" sz="2000" b="1" dirty="0" smtClean="0">
                <a:cs typeface="Arial" charset="0"/>
              </a:rPr>
              <a:t>thinkbigadvtg1@gmail .com</a:t>
            </a:r>
            <a:endParaRPr lang="en-US" sz="2000" b="1" dirty="0">
              <a:cs typeface="Arial" charset="0"/>
            </a:endParaRPr>
          </a:p>
          <a:p>
            <a:pPr algn="ctr"/>
            <a:r>
              <a:rPr lang="en-US" sz="2000" b="1" dirty="0">
                <a:cs typeface="Arial" charset="0"/>
              </a:rPr>
              <a:t>Website: </a:t>
            </a:r>
            <a:r>
              <a:rPr lang="en-US" sz="2000" b="1" dirty="0" smtClean="0">
                <a:cs typeface="Arial" charset="0"/>
              </a:rPr>
              <a:t>www.thinkbig.pw</a:t>
            </a:r>
            <a:endParaRPr lang="en-US" sz="2000" b="1" dirty="0" smtClean="0">
              <a:cs typeface="Arial" charset="0"/>
              <a:hlinkClick r:id="rId4"/>
            </a:endParaRPr>
          </a:p>
          <a:p>
            <a:pPr algn="ctr"/>
            <a:endParaRPr lang="en-US" sz="2000" b="1" dirty="0"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1" y="1"/>
            <a:ext cx="2438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dobe Heiti Std R" pitchFamily="34" charset="-128"/>
                <a:ea typeface="Adobe Heiti Std R" pitchFamily="34" charset="-128"/>
                <a:hlinkClick r:id="rId5"/>
              </a:rPr>
              <a:t>www.thinkbig.pw</a:t>
            </a:r>
            <a:endParaRPr lang="en-US" sz="1400" b="1" dirty="0">
              <a:latin typeface="Adobe Heiti Std R" pitchFamily="34" charset="-128"/>
              <a:ea typeface="Adobe Heiti Std R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20800" y="-304800"/>
            <a:ext cx="9245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1" y="1"/>
            <a:ext cx="2438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dobe Heiti Std R" pitchFamily="34" charset="-128"/>
                <a:ea typeface="Adobe Heiti Std R" pitchFamily="34" charset="-128"/>
                <a:hlinkClick r:id="rId2"/>
              </a:rPr>
              <a:t>www.thinkbig.pw</a:t>
            </a:r>
            <a:endParaRPr lang="en-US" sz="1400" b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91028" y="7442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Futura Lt BT"/>
              </a:rPr>
              <a:t>Goa map</a:t>
            </a:r>
            <a:endParaRPr lang="en-US" sz="2800" dirty="0" smtClean="0">
              <a:solidFill>
                <a:schemeClr val="tx2"/>
              </a:solidFill>
              <a:latin typeface="Futura Lt BT"/>
            </a:endParaRPr>
          </a:p>
        </p:txBody>
      </p:sp>
      <p:pic>
        <p:nvPicPr>
          <p:cNvPr id="33" name="Picture 2" descr="D:\goa-state-map.gif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3956329" y="1366697"/>
            <a:ext cx="3608930" cy="5260075"/>
          </a:xfrm>
          <a:prstGeom prst="rect">
            <a:avLst/>
          </a:prstGeom>
          <a:noFill/>
        </p:spPr>
      </p:pic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4569914" y="260968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4509589" y="252396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4608014" y="253348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801689" y="294306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4766764" y="288908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4455614" y="270811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4928689" y="240966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4455614" y="278113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963614" y="310816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4890589" y="324786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5154114" y="347963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4973139" y="334311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960439" y="327961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881064" y="318753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58839" y="323198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338264" y="400033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5287464" y="395906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5382714" y="407653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5452564" y="429561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5439864" y="423211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5493839" y="421623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5547814" y="451151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5503364" y="447658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4842964" y="367331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4776289" y="3657437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4903289" y="367331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5004889" y="2409662"/>
            <a:ext cx="75112" cy="7554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00" b="1" dirty="0" smtClean="0">
                <a:solidFill>
                  <a:srgbClr val="000000"/>
                </a:solidFill>
              </a:rPr>
              <a:t>               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 txBox="1">
            <a:spLocks/>
          </p:cNvSpPr>
          <p:nvPr/>
        </p:nvSpPr>
        <p:spPr>
          <a:xfrm>
            <a:off x="1489754" y="0"/>
            <a:ext cx="8024116" cy="1096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  <a:ea typeface="+mj-ea"/>
                <a:cs typeface="+mj-cs"/>
              </a:rPr>
              <a:t>Mapusa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  <a:ea typeface="+mj-ea"/>
                <a:cs typeface="+mj-cs"/>
              </a:rPr>
              <a:t> city entrance (near green park hotel)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  <a:ea typeface="+mj-ea"/>
                <a:cs typeface="+mj-cs"/>
              </a:rPr>
              <a:t>ftf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  <a:ea typeface="+mj-ea"/>
                <a:cs typeface="+mj-cs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  <a:ea typeface="+mj-ea"/>
                <a:cs typeface="+mj-cs"/>
              </a:rPr>
              <a:t>Panjim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  <a:ea typeface="+mj-ea"/>
                <a:cs typeface="+mj-cs"/>
              </a:rPr>
              <a:t> to </a:t>
            </a:r>
            <a:r>
              <a:rPr lang="en-US" sz="2400" b="1" dirty="0" err="1" smtClean="0">
                <a:solidFill>
                  <a:schemeClr val="bg1"/>
                </a:solidFill>
                <a:latin typeface="Futura Lt BT" pitchFamily="34" charset="0"/>
                <a:ea typeface="+mj-ea"/>
                <a:cs typeface="+mj-cs"/>
              </a:rPr>
              <a:t>Calangute</a:t>
            </a:r>
            <a:r>
              <a:rPr lang="en-US" sz="2400" b="1" dirty="0" smtClean="0">
                <a:solidFill>
                  <a:schemeClr val="bg1"/>
                </a:solidFill>
                <a:latin typeface="Futura Lt BT" pitchFamily="34" charset="0"/>
                <a:ea typeface="+mj-ea"/>
                <a:cs typeface="+mj-cs"/>
              </a:rPr>
              <a:t>, Maharashtra (40x20)</a:t>
            </a:r>
            <a:endParaRPr kumimoji="0" lang="en-US" sz="2400" b="0" i="0" u="none" strike="noStrike" kern="1200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8" name="Content Placeholder 13"/>
          <p:cNvSpPr txBox="1">
            <a:spLocks/>
          </p:cNvSpPr>
          <p:nvPr/>
        </p:nvSpPr>
        <p:spPr>
          <a:xfrm>
            <a:off x="9690538" y="1080721"/>
            <a:ext cx="2501462" cy="535451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/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  <a:endParaRPr lang="en-US" sz="1600" u="sng" dirty="0" smtClean="0">
              <a:solidFill>
                <a:schemeClr val="tx1"/>
              </a:solidFill>
              <a:latin typeface="Futura Lt BT" pitchFamily="34" charset="0"/>
            </a:endParaRPr>
          </a:p>
          <a:p>
            <a:pPr algn="ctr"/>
            <a:endParaRPr lang="en-US" sz="1600" u="sng" dirty="0" smtClean="0">
              <a:solidFill>
                <a:schemeClr val="bg2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High Traffic Junction, visible to traffic entering from </a:t>
            </a:r>
          </a:p>
          <a:p>
            <a:pPr algn="ctr"/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Panjim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city and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Porvorim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moving on NH17 from Mumbai,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Colvale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Pernem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Tivim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Bicholim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etc towards Mapusa city.</a:t>
            </a:r>
          </a:p>
          <a:p>
            <a:pPr algn="ctr"/>
            <a:endParaRPr lang="en-US" sz="1600" dirty="0" smtClean="0">
              <a:solidFill>
                <a:schemeClr val="tx2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very close to Green Park Hotel,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Eicher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Showroom,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Bhingis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restaurant , etc)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utura Lt BT" pitchFamily="34" charset="0"/>
            </a:endParaRPr>
          </a:p>
        </p:txBody>
      </p:sp>
      <p:pic>
        <p:nvPicPr>
          <p:cNvPr id="9" name="Picture 2" descr="D:\2) THINK BIG ADVERTISING\clients (monitoring)\luminous india\installation photographs\guirim (near green park) ftf panjim to mapusa (40x20) (2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10300"/>
            <a:ext cx="9710928" cy="5847700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26124" y="1096766"/>
            <a:ext cx="2459421" cy="14467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2886905" y="199696"/>
            <a:ext cx="4718956" cy="10969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err="1" smtClean="0">
                <a:solidFill>
                  <a:schemeClr val="bg2"/>
                </a:solidFill>
                <a:latin typeface="Futura Lt BT" pitchFamily="34" charset="0"/>
              </a:rPr>
              <a:t>Mapusa</a:t>
            </a:r>
            <a:r>
              <a:rPr lang="en-US" sz="2400" b="1" dirty="0" smtClean="0">
                <a:solidFill>
                  <a:schemeClr val="bg2"/>
                </a:solidFill>
                <a:latin typeface="Futura Lt BT" pitchFamily="34" charset="0"/>
              </a:rPr>
              <a:t> city entrance (70x20) </a:t>
            </a:r>
            <a:br>
              <a:rPr lang="en-US" sz="2400" b="1" dirty="0" smtClean="0">
                <a:solidFill>
                  <a:schemeClr val="bg2"/>
                </a:solidFill>
                <a:latin typeface="Futura Lt BT" pitchFamily="34" charset="0"/>
              </a:rPr>
            </a:br>
            <a:endParaRPr kumimoji="0" lang="en-US" sz="2400" b="0" i="0" u="none" strike="noStrike" kern="1200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690538" y="1078056"/>
            <a:ext cx="2501462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endParaRPr lang="en-US" sz="1600" b="1" u="sng" dirty="0" smtClean="0">
              <a:solidFill>
                <a:schemeClr val="tx2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High Traffic Junction, visible to traffic entering into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Mapusa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city also moving on towards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Colvale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Pernem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Tivim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Bicholim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etc from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Panjim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city,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Porvorim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and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Guirim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.</a:t>
            </a:r>
          </a:p>
          <a:p>
            <a:pPr algn="ctr"/>
            <a:endParaRPr lang="en-US" sz="1600" dirty="0" smtClean="0">
              <a:solidFill>
                <a:schemeClr val="accent3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very close to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Bodgeshwar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temple,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Eicher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showroom, Green Park Hotel)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6" name="Picture 3" descr="C:\Users\Media Planner\Desktop\New folder\mapusa city entrance (70x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5" cy="585216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7710" y="1077684"/>
            <a:ext cx="4545823" cy="15709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 txBox="1">
            <a:spLocks/>
          </p:cNvSpPr>
          <p:nvPr/>
        </p:nvSpPr>
        <p:spPr>
          <a:xfrm>
            <a:off x="9680028" y="1084485"/>
            <a:ext cx="2511972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endParaRPr lang="en-US" sz="1600" b="1" u="sng" dirty="0" smtClean="0">
              <a:solidFill>
                <a:schemeClr val="accent3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latin typeface="Futura Lt BT" pitchFamily="34" charset="0"/>
              </a:rPr>
              <a:t>High Traffic Junction, visible to traffic entering from </a:t>
            </a:r>
            <a:r>
              <a:rPr lang="en-US" sz="1600" dirty="0" err="1" smtClean="0">
                <a:latin typeface="Futura Lt BT" pitchFamily="34" charset="0"/>
              </a:rPr>
              <a:t>Mapusa</a:t>
            </a:r>
            <a:r>
              <a:rPr lang="en-US" sz="1600" dirty="0" smtClean="0">
                <a:latin typeface="Futura Lt BT" pitchFamily="34" charset="0"/>
              </a:rPr>
              <a:t> city, moving on NH17 from Mumbai, </a:t>
            </a:r>
            <a:r>
              <a:rPr lang="en-US" sz="1600" dirty="0" err="1" smtClean="0">
                <a:latin typeface="Futura Lt BT" pitchFamily="34" charset="0"/>
              </a:rPr>
              <a:t>Colvale</a:t>
            </a:r>
            <a:r>
              <a:rPr lang="en-US" sz="1600" dirty="0" smtClean="0">
                <a:latin typeface="Futura Lt BT" pitchFamily="34" charset="0"/>
              </a:rPr>
              <a:t>, </a:t>
            </a:r>
            <a:r>
              <a:rPr lang="en-US" sz="1600" dirty="0" err="1" smtClean="0">
                <a:latin typeface="Futura Lt BT" pitchFamily="34" charset="0"/>
              </a:rPr>
              <a:t>Pernem</a:t>
            </a:r>
            <a:r>
              <a:rPr lang="en-US" sz="1600" dirty="0" smtClean="0">
                <a:latin typeface="Futura Lt BT" pitchFamily="34" charset="0"/>
              </a:rPr>
              <a:t>, </a:t>
            </a:r>
            <a:r>
              <a:rPr lang="en-US" sz="1600" dirty="0" err="1" smtClean="0">
                <a:latin typeface="Futura Lt BT" pitchFamily="34" charset="0"/>
              </a:rPr>
              <a:t>Tivim</a:t>
            </a:r>
            <a:r>
              <a:rPr lang="en-US" sz="1600" dirty="0" smtClean="0">
                <a:latin typeface="Futura Lt BT" pitchFamily="34" charset="0"/>
              </a:rPr>
              <a:t>, </a:t>
            </a:r>
            <a:r>
              <a:rPr lang="en-US" sz="1600" dirty="0" err="1" smtClean="0">
                <a:latin typeface="Futura Lt BT" pitchFamily="34" charset="0"/>
              </a:rPr>
              <a:t>Bicholim</a:t>
            </a:r>
            <a:r>
              <a:rPr lang="en-US" sz="1600" dirty="0" smtClean="0">
                <a:latin typeface="Futura Lt BT" pitchFamily="34" charset="0"/>
              </a:rPr>
              <a:t> etc towards </a:t>
            </a:r>
            <a:r>
              <a:rPr lang="en-US" sz="1600" dirty="0" err="1" smtClean="0">
                <a:latin typeface="Futura Lt BT" pitchFamily="34" charset="0"/>
              </a:rPr>
              <a:t>Panjim</a:t>
            </a:r>
            <a:r>
              <a:rPr lang="en-US" sz="1600" dirty="0" smtClean="0">
                <a:latin typeface="Futura Lt BT" pitchFamily="34" charset="0"/>
              </a:rPr>
              <a:t> city and </a:t>
            </a:r>
            <a:r>
              <a:rPr lang="en-US" sz="1600" dirty="0" err="1" smtClean="0">
                <a:latin typeface="Futura Lt BT" pitchFamily="34" charset="0"/>
              </a:rPr>
              <a:t>Porvorim</a:t>
            </a:r>
            <a:r>
              <a:rPr lang="en-US" sz="1600" dirty="0" smtClean="0">
                <a:latin typeface="Futura Lt BT" pitchFamily="34" charset="0"/>
              </a:rPr>
              <a:t>.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very close to Green Park hotel,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Eicher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showroom,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Bhingis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restaurant , etc)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sp>
        <p:nvSpPr>
          <p:cNvPr id="10" name="Title 12"/>
          <p:cNvSpPr txBox="1">
            <a:spLocks/>
          </p:cNvSpPr>
          <p:nvPr/>
        </p:nvSpPr>
        <p:spPr>
          <a:xfrm>
            <a:off x="-416025" y="221380"/>
            <a:ext cx="10349802" cy="88533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chemeClr val="bg2"/>
                </a:solidFill>
                <a:latin typeface="Futura Lt BT"/>
                <a:ea typeface="+mj-ea"/>
                <a:cs typeface="+mj-cs"/>
              </a:rPr>
              <a:t>Mapusa (near green park hotel) to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  <a:ea typeface="+mj-ea"/>
                <a:cs typeface="+mj-cs"/>
              </a:rPr>
              <a:t>Panjim</a:t>
            </a:r>
            <a:r>
              <a:rPr kumimoji="0" lang="en-US" sz="2400" b="1" i="0" u="none" strike="noStrike" kern="1200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utura Lt BT"/>
                <a:ea typeface="+mj-ea"/>
                <a:cs typeface="+mj-cs"/>
              </a:rPr>
              <a:t>(40x20)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Futura Lt BT"/>
              <a:ea typeface="+mj-ea"/>
              <a:cs typeface="+mj-cs"/>
            </a:endParaRPr>
          </a:p>
        </p:txBody>
      </p:sp>
      <p:pic>
        <p:nvPicPr>
          <p:cNvPr id="9" name="Picture 8" descr="entrance  from maharashtra to goa(near green park hotel mapusa city exit to panjim(2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1005840"/>
            <a:ext cx="9711559" cy="5852160"/>
          </a:xfrm>
          <a:prstGeom prst="rect">
            <a:avLst/>
          </a:prstGeom>
          <a:ln w="28575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79172" y="1093076"/>
            <a:ext cx="2911365" cy="152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 txBox="1">
            <a:spLocks/>
          </p:cNvSpPr>
          <p:nvPr/>
        </p:nvSpPr>
        <p:spPr>
          <a:xfrm>
            <a:off x="9669517" y="1084487"/>
            <a:ext cx="2522483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r>
              <a:rPr lang="en-US" sz="1600" b="1" u="sng" dirty="0" smtClean="0">
                <a:solidFill>
                  <a:schemeClr val="tx2"/>
                </a:solidFill>
                <a:latin typeface="Futura Lt BT" pitchFamily="34" charset="0"/>
              </a:rPr>
              <a:t> </a:t>
            </a: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High Traffic Area, visible to traffic entering into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Panjim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city and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Porvorim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from Mapusa city,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Calangute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Baga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Candolim,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Sangolda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Mumbai,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Colvale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Pernem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Tivim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Bicholim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etc.</a:t>
            </a:r>
          </a:p>
          <a:p>
            <a:pPr algn="ctr"/>
            <a:endParaRPr lang="en-US" sz="1600" dirty="0" smtClean="0">
              <a:solidFill>
                <a:schemeClr val="bg2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very close to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Delfino’s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supermarket,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Maruti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Sai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Service &amp; Hero showroom, Neo Majestic Casino, Petrol pump &amp; IHM College) 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sp>
        <p:nvSpPr>
          <p:cNvPr id="5" name="Title 12"/>
          <p:cNvSpPr txBox="1">
            <a:spLocks/>
          </p:cNvSpPr>
          <p:nvPr/>
        </p:nvSpPr>
        <p:spPr>
          <a:xfrm>
            <a:off x="524691" y="0"/>
            <a:ext cx="8937171" cy="1096962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5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err="1" smtClean="0">
                <a:solidFill>
                  <a:schemeClr val="bg2"/>
                </a:solidFill>
                <a:latin typeface="Futura Lt BT" pitchFamily="34" charset="0"/>
              </a:rPr>
              <a:t>Porvorim</a:t>
            </a:r>
            <a:r>
              <a:rPr lang="en-US" sz="4400" b="1" dirty="0" smtClean="0">
                <a:solidFill>
                  <a:schemeClr val="bg2"/>
                </a:solidFill>
                <a:latin typeface="Futura Lt BT" pitchFamily="34" charset="0"/>
              </a:rPr>
              <a:t> (opp. petrol pump) </a:t>
            </a:r>
            <a:r>
              <a:rPr lang="en-US" sz="4400" b="1" dirty="0" err="1" smtClean="0">
                <a:solidFill>
                  <a:schemeClr val="bg2"/>
                </a:solidFill>
                <a:latin typeface="Futura Lt BT" pitchFamily="34" charset="0"/>
              </a:rPr>
              <a:t>ftf</a:t>
            </a:r>
            <a:r>
              <a:rPr lang="en-US" sz="4400" b="1" dirty="0" smtClean="0">
                <a:solidFill>
                  <a:schemeClr val="bg2"/>
                </a:solidFill>
                <a:latin typeface="Futura Lt BT" pitchFamily="34" charset="0"/>
              </a:rPr>
              <a:t> </a:t>
            </a:r>
            <a:r>
              <a:rPr lang="en-US" sz="4400" b="1" dirty="0" err="1" smtClean="0">
                <a:solidFill>
                  <a:schemeClr val="bg2"/>
                </a:solidFill>
                <a:latin typeface="Futura Lt BT" pitchFamily="34" charset="0"/>
              </a:rPr>
              <a:t>Mapusa</a:t>
            </a:r>
            <a:r>
              <a:rPr lang="en-US" sz="4400" b="1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br>
              <a:rPr lang="en-US" sz="4400" b="1" dirty="0" smtClean="0">
                <a:solidFill>
                  <a:schemeClr val="bg2"/>
                </a:solidFill>
                <a:latin typeface="Futura Lt BT" pitchFamily="34" charset="0"/>
              </a:rPr>
            </a:br>
            <a:r>
              <a:rPr lang="en-US" sz="4400" b="1" dirty="0" err="1" smtClean="0">
                <a:solidFill>
                  <a:schemeClr val="bg2"/>
                </a:solidFill>
                <a:latin typeface="Futura Lt BT" pitchFamily="34" charset="0"/>
              </a:rPr>
              <a:t>Calangute</a:t>
            </a:r>
            <a:r>
              <a:rPr lang="en-US" sz="4400" b="1" dirty="0" smtClean="0">
                <a:solidFill>
                  <a:schemeClr val="bg2"/>
                </a:solidFill>
                <a:latin typeface="Futura Lt BT" pitchFamily="34" charset="0"/>
              </a:rPr>
              <a:t> / </a:t>
            </a:r>
            <a:r>
              <a:rPr lang="en-US" sz="4400" b="1" dirty="0" err="1" smtClean="0">
                <a:solidFill>
                  <a:schemeClr val="bg2"/>
                </a:solidFill>
                <a:latin typeface="Futura Lt BT" pitchFamily="34" charset="0"/>
              </a:rPr>
              <a:t>Baga</a:t>
            </a:r>
            <a:r>
              <a:rPr lang="en-US" sz="4400" b="1" dirty="0" smtClean="0">
                <a:solidFill>
                  <a:schemeClr val="bg2"/>
                </a:solidFill>
                <a:latin typeface="Futura Lt BT" pitchFamily="34" charset="0"/>
              </a:rPr>
              <a:t> / </a:t>
            </a:r>
            <a:r>
              <a:rPr lang="en-US" sz="4400" b="1" dirty="0" err="1" smtClean="0">
                <a:solidFill>
                  <a:schemeClr val="bg2"/>
                </a:solidFill>
                <a:latin typeface="Futura Lt BT" pitchFamily="34" charset="0"/>
              </a:rPr>
              <a:t>Candolim</a:t>
            </a:r>
            <a:r>
              <a:rPr lang="en-US" sz="4400" b="1" dirty="0" smtClean="0">
                <a:solidFill>
                  <a:schemeClr val="bg2"/>
                </a:solidFill>
                <a:latin typeface="Futura Lt BT" pitchFamily="34" charset="0"/>
              </a:rPr>
              <a:t> / </a:t>
            </a:r>
            <a:r>
              <a:rPr lang="en-US" sz="4400" b="1" dirty="0" err="1" smtClean="0">
                <a:solidFill>
                  <a:schemeClr val="bg2"/>
                </a:solidFill>
                <a:latin typeface="Futura Lt BT" pitchFamily="34" charset="0"/>
              </a:rPr>
              <a:t>Saligao</a:t>
            </a:r>
            <a:r>
              <a:rPr lang="en-US" sz="4400" b="1" dirty="0" smtClean="0">
                <a:solidFill>
                  <a:schemeClr val="bg2"/>
                </a:solidFill>
                <a:latin typeface="Futura Lt BT" pitchFamily="34" charset="0"/>
              </a:rPr>
              <a:t> etc to </a:t>
            </a:r>
            <a:r>
              <a:rPr lang="en-US" sz="4400" b="1" dirty="0" err="1" smtClean="0">
                <a:solidFill>
                  <a:schemeClr val="bg2"/>
                </a:solidFill>
                <a:latin typeface="Futura Lt BT" pitchFamily="34" charset="0"/>
              </a:rPr>
              <a:t>Panjim</a:t>
            </a:r>
            <a:r>
              <a:rPr lang="en-US" sz="4400" b="1" dirty="0" smtClean="0">
                <a:solidFill>
                  <a:schemeClr val="bg2"/>
                </a:solidFill>
                <a:latin typeface="Futura Lt BT" pitchFamily="34" charset="0"/>
              </a:rPr>
              <a:t> (42x20)</a:t>
            </a:r>
            <a:endParaRPr kumimoji="0" lang="en-US" sz="4400" b="1" i="0" u="none" strike="noStrike" kern="1200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pic>
        <p:nvPicPr>
          <p:cNvPr id="6" name="Picture 5" descr="porvorim  ftf mapusa to panjim(opposite petrol pump) (42x20) (1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1005840"/>
            <a:ext cx="9711559" cy="5852160"/>
          </a:xfrm>
          <a:prstGeom prst="rect">
            <a:avLst/>
          </a:prstGeom>
          <a:ln w="19050">
            <a:noFill/>
          </a:ln>
        </p:spPr>
      </p:pic>
      <p:sp>
        <p:nvSpPr>
          <p:cNvPr id="9" name="Rectangle 8"/>
          <p:cNvSpPr/>
          <p:nvPr/>
        </p:nvSpPr>
        <p:spPr>
          <a:xfrm>
            <a:off x="123824" y="1072056"/>
            <a:ext cx="3414033" cy="23543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203905" y="0"/>
            <a:ext cx="9383485" cy="1096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err="1" smtClean="0">
                <a:solidFill>
                  <a:schemeClr val="bg2"/>
                </a:solidFill>
                <a:latin typeface="Futura Lt BT" pitchFamily="34" charset="0"/>
              </a:rPr>
              <a:t>Porvorim</a:t>
            </a:r>
            <a:r>
              <a:rPr lang="en-US" sz="2400" b="1" dirty="0" smtClean="0">
                <a:solidFill>
                  <a:schemeClr val="bg2"/>
                </a:solidFill>
                <a:latin typeface="Futura Lt BT" pitchFamily="34" charset="0"/>
              </a:rPr>
              <a:t> (near petrol pump) </a:t>
            </a:r>
            <a:r>
              <a:rPr lang="en-US" sz="2400" b="1" dirty="0" err="1" smtClean="0">
                <a:solidFill>
                  <a:schemeClr val="bg2"/>
                </a:solidFill>
                <a:latin typeface="Futura Lt BT" pitchFamily="34" charset="0"/>
              </a:rPr>
              <a:t>ftf</a:t>
            </a:r>
            <a:r>
              <a:rPr lang="en-US" sz="2400" b="1" dirty="0" smtClean="0">
                <a:solidFill>
                  <a:schemeClr val="bg2"/>
                </a:solidFill>
                <a:latin typeface="Futura Lt BT" pitchFamily="34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Futura Lt BT" pitchFamily="34" charset="0"/>
              </a:rPr>
              <a:t>Mapusa</a:t>
            </a:r>
            <a:r>
              <a:rPr lang="en-US" sz="2400" b="1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br>
              <a:rPr lang="en-US" sz="2400" b="1" dirty="0" smtClean="0">
                <a:solidFill>
                  <a:schemeClr val="bg2"/>
                </a:solidFill>
                <a:latin typeface="Futura Lt BT" pitchFamily="34" charset="0"/>
              </a:rPr>
            </a:br>
            <a:r>
              <a:rPr lang="en-US" sz="2400" b="1" dirty="0" err="1" smtClean="0">
                <a:solidFill>
                  <a:schemeClr val="bg2"/>
                </a:solidFill>
                <a:latin typeface="Futura Lt BT" pitchFamily="34" charset="0"/>
              </a:rPr>
              <a:t>Calangute</a:t>
            </a:r>
            <a:r>
              <a:rPr lang="en-US" sz="2400" b="1" dirty="0" smtClean="0">
                <a:solidFill>
                  <a:schemeClr val="bg2"/>
                </a:solidFill>
                <a:latin typeface="Futura Lt BT" pitchFamily="34" charset="0"/>
              </a:rPr>
              <a:t> / </a:t>
            </a:r>
            <a:r>
              <a:rPr lang="en-US" sz="2400" b="1" dirty="0" err="1" smtClean="0">
                <a:solidFill>
                  <a:schemeClr val="bg2"/>
                </a:solidFill>
                <a:latin typeface="Futura Lt BT" pitchFamily="34" charset="0"/>
              </a:rPr>
              <a:t>Baga</a:t>
            </a:r>
            <a:r>
              <a:rPr lang="en-US" sz="2400" b="1" dirty="0" smtClean="0">
                <a:solidFill>
                  <a:schemeClr val="bg2"/>
                </a:solidFill>
                <a:latin typeface="Futura Lt BT" pitchFamily="34" charset="0"/>
              </a:rPr>
              <a:t> / </a:t>
            </a:r>
            <a:r>
              <a:rPr lang="en-US" sz="2400" b="1" dirty="0" err="1" smtClean="0">
                <a:solidFill>
                  <a:schemeClr val="bg2"/>
                </a:solidFill>
                <a:latin typeface="Futura Lt BT" pitchFamily="34" charset="0"/>
              </a:rPr>
              <a:t>Candolim</a:t>
            </a:r>
            <a:r>
              <a:rPr lang="en-US" sz="2400" b="1" dirty="0" smtClean="0">
                <a:solidFill>
                  <a:schemeClr val="bg2"/>
                </a:solidFill>
                <a:latin typeface="Futura Lt BT" pitchFamily="34" charset="0"/>
              </a:rPr>
              <a:t> / </a:t>
            </a:r>
            <a:r>
              <a:rPr lang="en-US" sz="2400" b="1" dirty="0" err="1" smtClean="0">
                <a:solidFill>
                  <a:schemeClr val="bg2"/>
                </a:solidFill>
                <a:latin typeface="Futura Lt BT" pitchFamily="34" charset="0"/>
              </a:rPr>
              <a:t>Saligao</a:t>
            </a:r>
            <a:r>
              <a:rPr lang="en-US" sz="2400" b="1" dirty="0" smtClean="0">
                <a:solidFill>
                  <a:schemeClr val="bg2"/>
                </a:solidFill>
                <a:latin typeface="Futura Lt BT" pitchFamily="34" charset="0"/>
              </a:rPr>
              <a:t> etc to </a:t>
            </a:r>
            <a:r>
              <a:rPr lang="en-US" sz="2400" b="1" dirty="0" err="1" smtClean="0">
                <a:solidFill>
                  <a:schemeClr val="bg2"/>
                </a:solidFill>
                <a:latin typeface="Futura Lt BT" pitchFamily="34" charset="0"/>
              </a:rPr>
              <a:t>Panjim</a:t>
            </a:r>
            <a:r>
              <a:rPr lang="en-US" sz="2400" b="1" dirty="0" smtClean="0">
                <a:solidFill>
                  <a:schemeClr val="bg2"/>
                </a:solidFill>
                <a:latin typeface="Futura Lt BT" pitchFamily="34" charset="0"/>
              </a:rPr>
              <a:t> (30x20)</a:t>
            </a:r>
            <a:endParaRPr kumimoji="0" lang="en-US" sz="2400" b="1" i="0" u="none" strike="noStrike" kern="1200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Futura Lt BT" pitchFamily="34" charset="0"/>
              <a:ea typeface="+mj-ea"/>
              <a:cs typeface="+mj-cs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690538" y="1084487"/>
            <a:ext cx="2501462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>
              <a:buNone/>
            </a:pPr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</a:p>
          <a:p>
            <a:pPr algn="ctr">
              <a:buNone/>
            </a:pPr>
            <a:r>
              <a:rPr lang="en-US" sz="1600" b="1" u="sng" dirty="0" smtClean="0">
                <a:solidFill>
                  <a:schemeClr val="tx2"/>
                </a:solidFill>
                <a:latin typeface="Futura Lt BT" pitchFamily="34" charset="0"/>
              </a:rPr>
              <a:t> </a:t>
            </a: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High Traffic Area, visible to traffic entering into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panjim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city and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porvorim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from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mapusa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city,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Calangute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Baga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Candolim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Sangolda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Mumbai,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Colvale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Pernem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Tivim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Bicholim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etc.</a:t>
            </a:r>
          </a:p>
          <a:p>
            <a:pPr algn="ctr"/>
            <a:endParaRPr lang="en-US" sz="1600" dirty="0" smtClean="0">
              <a:solidFill>
                <a:schemeClr val="bg2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very close to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Delfino’s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supermarket,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Maruti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Sai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 Service &amp; Hero Showroom, Neo Majestic Casino, Petrol pump &amp; IHM college) 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6" name="Picture 3" descr="C:\Users\Media Planner\Desktop\New folder\porvorim (near petrol pump) (30x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6" cy="585216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306207" y="1208689"/>
            <a:ext cx="3384331" cy="25540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203905" y="0"/>
            <a:ext cx="9383485" cy="101950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Calangute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entrance </a:t>
            </a:r>
          </a:p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(from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Arpora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ftf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Anjuna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 to </a:t>
            </a:r>
            <a:r>
              <a:rPr lang="en-US" sz="2400" b="1" dirty="0" err="1" smtClean="0">
                <a:solidFill>
                  <a:schemeClr val="bg2"/>
                </a:solidFill>
                <a:latin typeface="Futura Lt BT"/>
              </a:rPr>
              <a:t>Candolim</a:t>
            </a:r>
            <a:r>
              <a:rPr lang="en-US" sz="2400" b="1" dirty="0" smtClean="0">
                <a:solidFill>
                  <a:schemeClr val="bg2"/>
                </a:solidFill>
                <a:latin typeface="Futura Lt BT"/>
              </a:rPr>
              <a:t>) (30x20)</a:t>
            </a:r>
            <a:endParaRPr lang="en-US" sz="2400" b="1" dirty="0">
              <a:solidFill>
                <a:schemeClr val="bg2"/>
              </a:solidFill>
              <a:latin typeface="Futura Lt BT"/>
            </a:endParaRP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9701048" y="1084487"/>
            <a:ext cx="2490952" cy="5257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0" tIns="45720" rIns="0" bIns="45720" rtlCol="0">
            <a:normAutofit/>
          </a:bodyPr>
          <a:lstStyle/>
          <a:p>
            <a:pPr algn="ctr"/>
            <a:r>
              <a:rPr lang="en-US" sz="1600" b="1" u="sng" dirty="0" smtClean="0">
                <a:solidFill>
                  <a:schemeClr val="tx1"/>
                </a:solidFill>
                <a:latin typeface="Futura Lt BT" pitchFamily="34" charset="0"/>
              </a:rPr>
              <a:t>Billboard Rationale </a:t>
            </a:r>
            <a:endParaRPr lang="en-US" sz="1600" u="sng" dirty="0" smtClean="0">
              <a:solidFill>
                <a:schemeClr val="tx1"/>
              </a:solidFill>
              <a:latin typeface="Futura Lt BT" pitchFamily="34" charset="0"/>
            </a:endParaRPr>
          </a:p>
          <a:p>
            <a:pPr algn="ctr"/>
            <a:endParaRPr lang="en-US" sz="1600" dirty="0" smtClean="0">
              <a:solidFill>
                <a:schemeClr val="tx2"/>
              </a:solidFill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High Traffic North Goa Tourist Area, visible to traffic &amp; pedestrians entering into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Baga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Beach,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Calangute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Beach,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Candolim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 Beach,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Sinquerim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Beach from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Anjuna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Vagator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Chapora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Futura Lt BT" pitchFamily="34" charset="0"/>
              </a:rPr>
              <a:t>Siolim</a:t>
            </a:r>
            <a:r>
              <a:rPr lang="en-US" sz="1600" dirty="0" smtClean="0">
                <a:solidFill>
                  <a:schemeClr val="bg2"/>
                </a:solidFill>
                <a:latin typeface="Futura Lt BT" pitchFamily="34" charset="0"/>
              </a:rPr>
              <a:t> etc.</a:t>
            </a:r>
          </a:p>
          <a:p>
            <a:pPr algn="ctr"/>
            <a:endParaRPr lang="en-US" sz="1600" dirty="0" smtClean="0">
              <a:latin typeface="Futura Lt BT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* (Site very close to Club Cabana, Saturday Night Market,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Titos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3 star – 4 star properties such as Marina 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Dourada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Sunvillage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popular restaurants such 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as </a:t>
            </a:r>
            <a:r>
              <a:rPr lang="en-US" sz="1600" dirty="0" err="1" smtClean="0">
                <a:solidFill>
                  <a:schemeClr val="tx2"/>
                </a:solidFill>
                <a:latin typeface="Futura Lt BT" pitchFamily="34" charset="0"/>
              </a:rPr>
              <a:t>Brittos</a:t>
            </a:r>
            <a:r>
              <a:rPr lang="en-US" sz="1600" dirty="0" smtClean="0">
                <a:solidFill>
                  <a:schemeClr val="tx2"/>
                </a:solidFill>
                <a:latin typeface="Futura Lt BT" pitchFamily="34" charset="0"/>
              </a:rPr>
              <a:t>, Little Italy, Souza Lobo etc)</a:t>
            </a:r>
            <a:endParaRPr lang="en-US" sz="1600" dirty="0">
              <a:solidFill>
                <a:schemeClr val="tx2"/>
              </a:solidFill>
              <a:latin typeface="Futura Lt BT" pitchFamily="34" charset="0"/>
            </a:endParaRPr>
          </a:p>
        </p:txBody>
      </p:sp>
      <p:pic>
        <p:nvPicPr>
          <p:cNvPr id="6" name="Picture 2" descr="C:\Users\Media Planner\Desktop\New folder\calangute entrance (30x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5840"/>
            <a:ext cx="9707826" cy="585216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011917" y="1702676"/>
            <a:ext cx="2690648" cy="21966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431380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tf03431380</Template>
  <TotalTime>6133</TotalTime>
  <Words>2539</Words>
  <Application>Microsoft Office PowerPoint</Application>
  <PresentationFormat>Custom</PresentationFormat>
  <Paragraphs>285</Paragraphs>
  <Slides>29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tf03431380</vt:lpstr>
      <vt:lpstr>1_Custom Design</vt:lpstr>
      <vt:lpstr>Custom Design</vt:lpstr>
      <vt:lpstr>THINK BIG ADVERTISING (GOA PLAN 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 Layout</dc:title>
  <dc:creator>DJ Ryan Sparx</dc:creator>
  <cp:lastModifiedBy>Media Planner</cp:lastModifiedBy>
  <cp:revision>468</cp:revision>
  <dcterms:created xsi:type="dcterms:W3CDTF">2017-02-27T12:03:41Z</dcterms:created>
  <dcterms:modified xsi:type="dcterms:W3CDTF">2019-08-28T07:31:34Z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